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43" r:id="rId3"/>
    <p:sldId id="331" r:id="rId4"/>
    <p:sldId id="332" r:id="rId5"/>
    <p:sldId id="306" r:id="rId6"/>
    <p:sldId id="328" r:id="rId7"/>
    <p:sldId id="329" r:id="rId8"/>
    <p:sldId id="330" r:id="rId9"/>
    <p:sldId id="326" r:id="rId10"/>
    <p:sldId id="344" r:id="rId11"/>
    <p:sldId id="289" r:id="rId12"/>
    <p:sldId id="290" r:id="rId13"/>
    <p:sldId id="327" r:id="rId14"/>
    <p:sldId id="338" r:id="rId15"/>
    <p:sldId id="337" r:id="rId16"/>
    <p:sldId id="334" r:id="rId17"/>
    <p:sldId id="342" r:id="rId18"/>
    <p:sldId id="340" r:id="rId19"/>
    <p:sldId id="341" r:id="rId20"/>
    <p:sldId id="339" r:id="rId21"/>
    <p:sldId id="324" r:id="rId2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75" d="100"/>
          <a:sy n="75" d="100"/>
        </p:scale>
        <p:origin x="20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ustomXml" Target="../customXml/item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Ondertitel 2"/>
          <p:cNvSpPr>
            <a:spLocks noGrp="1"/>
          </p:cNvSpPr>
          <p:nvPr>
            <p:ph type="subTitle" idx="1" hasCustomPrompt="1"/>
          </p:nvPr>
        </p:nvSpPr>
        <p:spPr>
          <a:xfrm>
            <a:off x="799200" y="2350800"/>
            <a:ext cx="7156800" cy="820800"/>
          </a:xfrm>
          <a:prstGeom prst="rect">
            <a:avLst/>
          </a:prstGeo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Type hier een eventuele ondertitel</a:t>
            </a:r>
          </a:p>
        </p:txBody>
      </p:sp>
      <p:sp>
        <p:nvSpPr>
          <p:cNvPr id="4" name="Titel 3"/>
          <p:cNvSpPr>
            <a:spLocks noGrp="1"/>
          </p:cNvSpPr>
          <p:nvPr>
            <p:ph type="title"/>
          </p:nvPr>
        </p:nvSpPr>
        <p:spPr>
          <a:xfrm>
            <a:off x="838200" y="694800"/>
            <a:ext cx="7470000" cy="1325563"/>
          </a:xfrm>
          <a:prstGeom prst="rect">
            <a:avLst/>
          </a:prstGeom>
        </p:spPr>
        <p:txBody>
          <a:bodyPr anchor="ctr" anchorCtr="0">
            <a:normAutofit/>
          </a:bodyPr>
          <a:lstStyle/>
          <a:p>
            <a:r>
              <a:rPr lang="nl-NL"/>
              <a:t>Klik om de stijl te bewerken</a:t>
            </a:r>
            <a:endParaRPr lang="nl-NL" dirty="0"/>
          </a:p>
        </p:txBody>
      </p:sp>
    </p:spTree>
    <p:extLst>
      <p:ext uri="{BB962C8B-B14F-4D97-AF65-F5344CB8AC3E}">
        <p14:creationId xmlns:p14="http://schemas.microsoft.com/office/powerpoint/2010/main" val="3073484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obje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8200" y="365125"/>
            <a:ext cx="10515600" cy="1325563"/>
          </a:xfrm>
          <a:prstGeom prst="rect">
            <a:avLst/>
          </a:prstGeom>
        </p:spPr>
        <p:txBody>
          <a:bodyPr anchor="ctr" anchorCtr="0">
            <a:normAutofit/>
          </a:bodyPr>
          <a:lstStyle>
            <a:lvl1pPr>
              <a:defRPr>
                <a:solidFill>
                  <a:schemeClr val="accent1"/>
                </a:solidFill>
              </a:defRPr>
            </a:lvl1pPr>
          </a:lstStyle>
          <a:p>
            <a:r>
              <a:rPr lang="nl-NL" dirty="0"/>
              <a:t>Type de kop van de dia</a:t>
            </a:r>
          </a:p>
        </p:txBody>
      </p:sp>
      <p:sp>
        <p:nvSpPr>
          <p:cNvPr id="5" name="Tijdelijke aanduiding voor tekst 7"/>
          <p:cNvSpPr>
            <a:spLocks noGrp="1"/>
          </p:cNvSpPr>
          <p:nvPr>
            <p:ph type="body" sz="quarter" idx="10"/>
          </p:nvPr>
        </p:nvSpPr>
        <p:spPr>
          <a:xfrm>
            <a:off x="838200" y="1930400"/>
            <a:ext cx="10515600" cy="4352400"/>
          </a:xfrm>
          <a:prstGeom prst="rect">
            <a:avLst/>
          </a:prstGeom>
        </p:spPr>
        <p:txBody>
          <a:bodyPr>
            <a:normAutofit/>
          </a:bodyPr>
          <a:lstStyle>
            <a:lvl1pPr>
              <a:defRPr>
                <a:solidFill>
                  <a:srgbClr val="055880"/>
                </a:solidFill>
              </a:defRPr>
            </a:lvl1pPr>
            <a:lvl2pPr>
              <a:defRPr>
                <a:solidFill>
                  <a:srgbClr val="055880"/>
                </a:solidFill>
              </a:defRPr>
            </a:lvl2pPr>
            <a:lvl3pPr>
              <a:defRPr>
                <a:solidFill>
                  <a:srgbClr val="055880"/>
                </a:solidFill>
              </a:defRPr>
            </a:lvl3pPr>
            <a:lvl4pPr>
              <a:defRPr>
                <a:solidFill>
                  <a:srgbClr val="055880"/>
                </a:solidFill>
              </a:defRPr>
            </a:lvl4pPr>
            <a:lvl5pPr>
              <a:defRPr>
                <a:solidFill>
                  <a:srgbClr val="05588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581988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ek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el 1"/>
          <p:cNvSpPr>
            <a:spLocks noGrp="1"/>
          </p:cNvSpPr>
          <p:nvPr>
            <p:ph type="title" hasCustomPrompt="1"/>
          </p:nvPr>
        </p:nvSpPr>
        <p:spPr>
          <a:xfrm>
            <a:off x="838200" y="365125"/>
            <a:ext cx="10515600" cy="1325563"/>
          </a:xfrm>
          <a:prstGeom prst="rect">
            <a:avLst/>
          </a:prstGeom>
        </p:spPr>
        <p:txBody>
          <a:bodyPr anchor="ctr" anchorCtr="0">
            <a:normAutofit/>
          </a:bodyPr>
          <a:lstStyle>
            <a:lvl1pPr>
              <a:defRPr>
                <a:solidFill>
                  <a:schemeClr val="accent1"/>
                </a:solidFill>
              </a:defRPr>
            </a:lvl1pPr>
          </a:lstStyle>
          <a:p>
            <a:r>
              <a:rPr lang="nl-NL" dirty="0"/>
              <a:t>Type de kop van de dia</a:t>
            </a:r>
          </a:p>
        </p:txBody>
      </p:sp>
      <p:sp>
        <p:nvSpPr>
          <p:cNvPr id="9" name="Tijdelijke aanduiding voor tekst 7"/>
          <p:cNvSpPr>
            <a:spLocks noGrp="1"/>
          </p:cNvSpPr>
          <p:nvPr>
            <p:ph type="body" sz="quarter" idx="10"/>
          </p:nvPr>
        </p:nvSpPr>
        <p:spPr>
          <a:xfrm>
            <a:off x="838200" y="1930400"/>
            <a:ext cx="10515600" cy="3333600"/>
          </a:xfrm>
          <a:prstGeom prst="rect">
            <a:avLst/>
          </a:prstGeom>
        </p:spPr>
        <p:txBody>
          <a:bodyPr>
            <a:normAutofit/>
          </a:bodyPr>
          <a:lstStyle>
            <a:lvl1pPr>
              <a:defRPr>
                <a:solidFill>
                  <a:srgbClr val="055880"/>
                </a:solidFill>
              </a:defRPr>
            </a:lvl1pPr>
            <a:lvl2pPr>
              <a:defRPr>
                <a:solidFill>
                  <a:srgbClr val="055880"/>
                </a:solidFill>
              </a:defRPr>
            </a:lvl2pPr>
            <a:lvl3pPr>
              <a:defRPr>
                <a:solidFill>
                  <a:srgbClr val="055880"/>
                </a:solidFill>
              </a:defRPr>
            </a:lvl3pPr>
            <a:lvl4pPr>
              <a:defRPr>
                <a:solidFill>
                  <a:srgbClr val="055880"/>
                </a:solidFill>
              </a:defRPr>
            </a:lvl4pPr>
            <a:lvl5pPr>
              <a:defRPr>
                <a:solidFill>
                  <a:srgbClr val="05588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446094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Inhoud van twe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841D3B-A0FC-3E42-BACC-D9F2D90EC1CC}"/>
              </a:ext>
            </a:extLst>
          </p:cNvPr>
          <p:cNvSpPr>
            <a:spLocks noGrp="1"/>
          </p:cNvSpPr>
          <p:nvPr>
            <p:ph type="title"/>
          </p:nvPr>
        </p:nvSpPr>
        <p:spPr>
          <a:xfrm>
            <a:off x="838200" y="365125"/>
            <a:ext cx="4297217" cy="1325563"/>
          </a:xfrm>
          <a:prstGeom prst="rect">
            <a:avLst/>
          </a:prstGeom>
        </p:spPr>
        <p:txBody>
          <a:bodyPr anchor="ctr" anchorCtr="0">
            <a:normAutofit/>
          </a:bodyPr>
          <a:lstStyle>
            <a:lvl1pPr>
              <a:defRPr>
                <a:solidFill>
                  <a:schemeClr val="bg1"/>
                </a:solidFill>
              </a:defRPr>
            </a:lvl1pPr>
          </a:lstStyle>
          <a:p>
            <a:r>
              <a:rPr lang="nl-NL"/>
              <a:t>Klik om de stijl te bewerken</a:t>
            </a:r>
            <a:endParaRPr lang="nl-NL" dirty="0"/>
          </a:p>
        </p:txBody>
      </p:sp>
      <p:sp>
        <p:nvSpPr>
          <p:cNvPr id="3" name="Tijdelijke aanduiding voor tekst 7"/>
          <p:cNvSpPr>
            <a:spLocks noGrp="1"/>
          </p:cNvSpPr>
          <p:nvPr>
            <p:ph type="body" sz="quarter" idx="10"/>
          </p:nvPr>
        </p:nvSpPr>
        <p:spPr>
          <a:xfrm>
            <a:off x="838200" y="1930400"/>
            <a:ext cx="4851400" cy="4174836"/>
          </a:xfrm>
          <a:prstGeom prst="rect">
            <a:avLst/>
          </a:prstGeom>
        </p:spPr>
        <p:txBody>
          <a:bodyPr>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Tekststijl van het model bewerken</a:t>
            </a:r>
          </a:p>
          <a:p>
            <a:pPr lvl="1"/>
            <a:r>
              <a:rPr lang="nl-NL"/>
              <a:t>Tweede niveau</a:t>
            </a:r>
          </a:p>
          <a:p>
            <a:pPr lvl="2"/>
            <a:r>
              <a:rPr lang="nl-NL"/>
              <a:t>Derde niveau</a:t>
            </a:r>
          </a:p>
        </p:txBody>
      </p:sp>
      <p:sp>
        <p:nvSpPr>
          <p:cNvPr id="4" name="Tijdelijke aanduiding voor afbeelding 4"/>
          <p:cNvSpPr>
            <a:spLocks noGrp="1"/>
          </p:cNvSpPr>
          <p:nvPr>
            <p:ph type="pic" sz="quarter" idx="11"/>
          </p:nvPr>
        </p:nvSpPr>
        <p:spPr>
          <a:xfrm>
            <a:off x="7666038" y="951634"/>
            <a:ext cx="3998912" cy="4479925"/>
          </a:xfrm>
          <a:prstGeom prst="rect">
            <a:avLst/>
          </a:prstGeom>
        </p:spPr>
        <p:txBody>
          <a:bodyPr>
            <a:normAutofit/>
          </a:bodyPr>
          <a:lstStyle/>
          <a:p>
            <a:r>
              <a:rPr lang="nl-NL"/>
              <a:t>Klik op het pictogram als u een afbeelding wilt toevoegen</a:t>
            </a:r>
            <a:endParaRPr lang="nl-NL" dirty="0"/>
          </a:p>
        </p:txBody>
      </p:sp>
    </p:spTree>
    <p:extLst>
      <p:ext uri="{BB962C8B-B14F-4D97-AF65-F5344CB8AC3E}">
        <p14:creationId xmlns:p14="http://schemas.microsoft.com/office/powerpoint/2010/main" val="3211500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Vergelijk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el 1"/>
          <p:cNvSpPr>
            <a:spLocks noGrp="1"/>
          </p:cNvSpPr>
          <p:nvPr>
            <p:ph type="title" hasCustomPrompt="1"/>
          </p:nvPr>
        </p:nvSpPr>
        <p:spPr>
          <a:xfrm>
            <a:off x="838200" y="365125"/>
            <a:ext cx="10515600" cy="1325563"/>
          </a:xfrm>
          <a:prstGeom prst="rect">
            <a:avLst/>
          </a:prstGeom>
        </p:spPr>
        <p:txBody>
          <a:bodyPr anchor="ctr" anchorCtr="0">
            <a:normAutofit/>
          </a:bodyPr>
          <a:lstStyle>
            <a:lvl1pPr>
              <a:defRPr>
                <a:solidFill>
                  <a:schemeClr val="accent1"/>
                </a:solidFill>
              </a:defRPr>
            </a:lvl1pPr>
          </a:lstStyle>
          <a:p>
            <a:r>
              <a:rPr lang="nl-NL" dirty="0"/>
              <a:t>Type de kop van de dia</a:t>
            </a:r>
          </a:p>
        </p:txBody>
      </p:sp>
      <p:sp>
        <p:nvSpPr>
          <p:cNvPr id="8" name="Tijdelijke aanduiding voor tekst 7"/>
          <p:cNvSpPr>
            <a:spLocks noGrp="1"/>
          </p:cNvSpPr>
          <p:nvPr>
            <p:ph type="body" sz="quarter" idx="10"/>
          </p:nvPr>
        </p:nvSpPr>
        <p:spPr>
          <a:xfrm>
            <a:off x="838198" y="1930400"/>
            <a:ext cx="4731329" cy="4174836"/>
          </a:xfrm>
          <a:prstGeom prst="rect">
            <a:avLst/>
          </a:prstGeom>
        </p:spPr>
        <p:txBody>
          <a:bodyPr>
            <a:normAutofit/>
          </a:bodyPr>
          <a:lstStyle>
            <a:lvl1pPr marL="0" indent="0">
              <a:buNone/>
              <a:defRPr>
                <a:solidFill>
                  <a:srgbClr val="05588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Tekststijl van het model bewerken</a:t>
            </a:r>
          </a:p>
          <a:p>
            <a:pPr lvl="1"/>
            <a:r>
              <a:rPr lang="nl-NL"/>
              <a:t>Tweede niveau</a:t>
            </a:r>
          </a:p>
          <a:p>
            <a:pPr lvl="2"/>
            <a:r>
              <a:rPr lang="nl-NL"/>
              <a:t>Derde niveau</a:t>
            </a:r>
          </a:p>
        </p:txBody>
      </p:sp>
      <p:sp>
        <p:nvSpPr>
          <p:cNvPr id="10" name="Tijdelijke aanduiding voor tekst 7"/>
          <p:cNvSpPr>
            <a:spLocks noGrp="1"/>
          </p:cNvSpPr>
          <p:nvPr>
            <p:ph type="body" sz="quarter" idx="11"/>
          </p:nvPr>
        </p:nvSpPr>
        <p:spPr>
          <a:xfrm>
            <a:off x="6515099" y="1930400"/>
            <a:ext cx="4731329" cy="4174836"/>
          </a:xfrm>
          <a:prstGeom prst="rect">
            <a:avLst/>
          </a:prstGeom>
        </p:spPr>
        <p:txBody>
          <a:bodyPr/>
          <a:lstStyle>
            <a:lvl1pPr marL="0" indent="0">
              <a:buNone/>
              <a:defRPr>
                <a:solidFill>
                  <a:srgbClr val="05588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Tekststijl van het model bewerken</a:t>
            </a:r>
          </a:p>
          <a:p>
            <a:pPr lvl="1"/>
            <a:r>
              <a:rPr lang="nl-NL"/>
              <a:t>Tweede niveau</a:t>
            </a:r>
          </a:p>
          <a:p>
            <a:pPr lvl="2"/>
            <a:r>
              <a:rPr lang="nl-NL"/>
              <a:t>Derde niveau</a:t>
            </a:r>
          </a:p>
        </p:txBody>
      </p:sp>
    </p:spTree>
    <p:extLst>
      <p:ext uri="{BB962C8B-B14F-4D97-AF65-F5344CB8AC3E}">
        <p14:creationId xmlns:p14="http://schemas.microsoft.com/office/powerpoint/2010/main" val="1034342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Alleen titel">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
            <a:ext cx="12192002" cy="6858001"/>
          </a:xfrm>
          <a:prstGeom prst="rect">
            <a:avLst/>
          </a:prstGeom>
        </p:spPr>
      </p:pic>
      <p:sp>
        <p:nvSpPr>
          <p:cNvPr id="2" name="Titel 1">
            <a:extLst>
              <a:ext uri="{FF2B5EF4-FFF2-40B4-BE49-F238E27FC236}">
                <a16:creationId xmlns:a16="http://schemas.microsoft.com/office/drawing/2014/main" id="{CF841D3B-A0FC-3E42-BACC-D9F2D90EC1CC}"/>
              </a:ext>
            </a:extLst>
          </p:cNvPr>
          <p:cNvSpPr>
            <a:spLocks noGrp="1"/>
          </p:cNvSpPr>
          <p:nvPr>
            <p:ph type="title" hasCustomPrompt="1"/>
          </p:nvPr>
        </p:nvSpPr>
        <p:spPr>
          <a:xfrm>
            <a:off x="838198" y="365125"/>
            <a:ext cx="10494817" cy="1325563"/>
          </a:xfrm>
        </p:spPr>
        <p:txBody>
          <a:bodyPr/>
          <a:lstStyle>
            <a:lvl1pPr>
              <a:defRPr>
                <a:solidFill>
                  <a:srgbClr val="055880"/>
                </a:solidFill>
              </a:defRPr>
            </a:lvl1pPr>
          </a:lstStyle>
          <a:p>
            <a:r>
              <a:rPr lang="nl-NL" dirty="0"/>
              <a:t>Klik om stijl te bewerken</a:t>
            </a:r>
          </a:p>
        </p:txBody>
      </p:sp>
      <p:sp>
        <p:nvSpPr>
          <p:cNvPr id="8" name="Tijdelijke aanduiding voor tekst 7"/>
          <p:cNvSpPr>
            <a:spLocks noGrp="1"/>
          </p:cNvSpPr>
          <p:nvPr>
            <p:ph type="body" sz="quarter" idx="10"/>
          </p:nvPr>
        </p:nvSpPr>
        <p:spPr>
          <a:xfrm>
            <a:off x="838198" y="1930400"/>
            <a:ext cx="4731329" cy="4174836"/>
          </a:xfrm>
        </p:spPr>
        <p:txBody>
          <a:bodyPr/>
          <a:lstStyle>
            <a:lvl1pPr>
              <a:defRPr>
                <a:solidFill>
                  <a:srgbClr val="05588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Tekststijl van het model bewerken</a:t>
            </a:r>
          </a:p>
          <a:p>
            <a:pPr lvl="1"/>
            <a:r>
              <a:rPr lang="nl-NL"/>
              <a:t>Tweede niveau</a:t>
            </a:r>
          </a:p>
          <a:p>
            <a:pPr lvl="2"/>
            <a:r>
              <a:rPr lang="nl-NL"/>
              <a:t>Derde niveau</a:t>
            </a:r>
          </a:p>
        </p:txBody>
      </p:sp>
      <p:sp>
        <p:nvSpPr>
          <p:cNvPr id="9" name="Tijdelijke aanduiding voor tekst 7"/>
          <p:cNvSpPr>
            <a:spLocks noGrp="1"/>
          </p:cNvSpPr>
          <p:nvPr>
            <p:ph type="body" sz="quarter" idx="11"/>
          </p:nvPr>
        </p:nvSpPr>
        <p:spPr>
          <a:xfrm>
            <a:off x="6515099" y="1930400"/>
            <a:ext cx="4731329" cy="4174836"/>
          </a:xfrm>
        </p:spPr>
        <p:txBody>
          <a:bodyPr/>
          <a:lstStyle>
            <a:lvl1pPr>
              <a:defRPr>
                <a:solidFill>
                  <a:srgbClr val="05588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Tekststijl van het model bewerken</a:t>
            </a:r>
          </a:p>
          <a:p>
            <a:pPr lvl="1"/>
            <a:r>
              <a:rPr lang="nl-NL"/>
              <a:t>Tweede niveau</a:t>
            </a:r>
          </a:p>
          <a:p>
            <a:pPr lvl="2"/>
            <a:r>
              <a:rPr lang="nl-NL"/>
              <a:t>Derde niveau</a:t>
            </a:r>
          </a:p>
        </p:txBody>
      </p:sp>
    </p:spTree>
    <p:extLst>
      <p:ext uri="{BB962C8B-B14F-4D97-AF65-F5344CB8AC3E}">
        <p14:creationId xmlns:p14="http://schemas.microsoft.com/office/powerpoint/2010/main" val="162750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4" name="Ondertitel 2"/>
          <p:cNvSpPr txBox="1">
            <a:spLocks/>
          </p:cNvSpPr>
          <p:nvPr/>
        </p:nvSpPr>
        <p:spPr>
          <a:xfrm>
            <a:off x="799200" y="2350800"/>
            <a:ext cx="7232400" cy="132480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nl-NL" dirty="0"/>
          </a:p>
        </p:txBody>
      </p:sp>
      <p:sp>
        <p:nvSpPr>
          <p:cNvPr id="5" name="Titel 1"/>
          <p:cNvSpPr txBox="1">
            <a:spLocks/>
          </p:cNvSpPr>
          <p:nvPr/>
        </p:nvSpPr>
        <p:spPr>
          <a:xfrm>
            <a:off x="799200" y="694800"/>
            <a:ext cx="7470000" cy="1324800"/>
          </a:xfrm>
          <a:prstGeom prst="rect">
            <a:avLst/>
          </a:prstGeom>
        </p:spPr>
        <p:txBody>
          <a:bodyPr anchor="ctr" anchorCtr="0">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nl-NL" dirty="0"/>
          </a:p>
        </p:txBody>
      </p:sp>
      <p:sp>
        <p:nvSpPr>
          <p:cNvPr id="6" name="Titel 3"/>
          <p:cNvSpPr txBox="1">
            <a:spLocks/>
          </p:cNvSpPr>
          <p:nvPr/>
        </p:nvSpPr>
        <p:spPr>
          <a:xfrm>
            <a:off x="838200" y="694800"/>
            <a:ext cx="7470000" cy="1325563"/>
          </a:xfrm>
          <a:prstGeom prst="rect">
            <a:avLst/>
          </a:prstGeom>
        </p:spPr>
        <p:txBody>
          <a:bodyPr anchor="ctr" anchorCtr="0">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nl-NL" dirty="0"/>
          </a:p>
        </p:txBody>
      </p:sp>
      <p:sp>
        <p:nvSpPr>
          <p:cNvPr id="7" name="Ondertitel 2"/>
          <p:cNvSpPr txBox="1">
            <a:spLocks/>
          </p:cNvSpPr>
          <p:nvPr/>
        </p:nvSpPr>
        <p:spPr>
          <a:xfrm>
            <a:off x="799200" y="2350800"/>
            <a:ext cx="7156800" cy="82080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nl-NL" dirty="0"/>
          </a:p>
        </p:txBody>
      </p:sp>
    </p:spTree>
    <p:extLst>
      <p:ext uri="{BB962C8B-B14F-4D97-AF65-F5344CB8AC3E}">
        <p14:creationId xmlns:p14="http://schemas.microsoft.com/office/powerpoint/2010/main" val="35704071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3.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nu.nl/" TargetMode="External"/><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240334" y="967641"/>
            <a:ext cx="7470000" cy="1325563"/>
          </a:xfrm>
        </p:spPr>
        <p:txBody>
          <a:bodyPr>
            <a:normAutofit fontScale="90000"/>
          </a:bodyPr>
          <a:lstStyle/>
          <a:p>
            <a:r>
              <a:rPr lang="nl-NL" altLang="nl-NL" sz="7200" dirty="0"/>
              <a:t>wateroverlast na hevige regenval</a:t>
            </a:r>
            <a:br>
              <a:rPr lang="nl-NL" altLang="nl-NL" sz="7200" dirty="0"/>
            </a:br>
            <a:r>
              <a:rPr lang="nl-NL" altLang="nl-NL" dirty="0"/>
              <a:t>Slingeland Ziekenhuis </a:t>
            </a:r>
            <a:br>
              <a:rPr lang="nl-NL" altLang="nl-NL" sz="4900" dirty="0"/>
            </a:br>
            <a:endParaRPr lang="nl-NL" sz="4900" dirty="0"/>
          </a:p>
        </p:txBody>
      </p:sp>
      <p:sp>
        <p:nvSpPr>
          <p:cNvPr id="6" name="Tekstvak 5"/>
          <p:cNvSpPr txBox="1"/>
          <p:nvPr/>
        </p:nvSpPr>
        <p:spPr>
          <a:xfrm>
            <a:off x="1240334" y="3133636"/>
            <a:ext cx="5635289" cy="923330"/>
          </a:xfrm>
          <a:prstGeom prst="rect">
            <a:avLst/>
          </a:prstGeom>
          <a:noFill/>
        </p:spPr>
        <p:txBody>
          <a:bodyPr wrap="square" rtlCol="0">
            <a:spAutoFit/>
          </a:bodyPr>
          <a:lstStyle/>
          <a:p>
            <a:r>
              <a:rPr lang="nl-NL" dirty="0">
                <a:solidFill>
                  <a:schemeClr val="bg1"/>
                </a:solidFill>
              </a:rPr>
              <a:t>Bert Wierenga</a:t>
            </a:r>
          </a:p>
          <a:p>
            <a:r>
              <a:rPr lang="nl-NL" dirty="0">
                <a:solidFill>
                  <a:schemeClr val="bg1"/>
                </a:solidFill>
              </a:rPr>
              <a:t>Staffunctionaris Veiligheid en Milieu</a:t>
            </a:r>
          </a:p>
          <a:p>
            <a:endParaRPr lang="nl-NL" dirty="0">
              <a:solidFill>
                <a:schemeClr val="bg1"/>
              </a:solidFill>
            </a:endParaRPr>
          </a:p>
        </p:txBody>
      </p:sp>
    </p:spTree>
    <p:extLst>
      <p:ext uri="{BB962C8B-B14F-4D97-AF65-F5344CB8AC3E}">
        <p14:creationId xmlns:p14="http://schemas.microsoft.com/office/powerpoint/2010/main" val="3889332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84E7B72A-5C65-90F1-E4E0-99FEDB8B0FE9}"/>
              </a:ext>
            </a:extLst>
          </p:cNvPr>
          <p:cNvSpPr>
            <a:spLocks noGrp="1"/>
          </p:cNvSpPr>
          <p:nvPr>
            <p:ph type="body" sz="quarter" idx="11"/>
          </p:nvPr>
        </p:nvSpPr>
        <p:spPr>
          <a:xfrm>
            <a:off x="275165" y="431800"/>
            <a:ext cx="4731329" cy="4174836"/>
          </a:xfrm>
        </p:spPr>
        <p:txBody>
          <a:bodyPr/>
          <a:lstStyle/>
          <a:p>
            <a:pPr marL="0" indent="0">
              <a:buNone/>
            </a:pPr>
            <a:r>
              <a:rPr lang="nl-NL" dirty="0"/>
              <a:t>maatregelen</a:t>
            </a:r>
          </a:p>
        </p:txBody>
      </p:sp>
      <p:pic>
        <p:nvPicPr>
          <p:cNvPr id="8" name="Afbeelding 7">
            <a:extLst>
              <a:ext uri="{FF2B5EF4-FFF2-40B4-BE49-F238E27FC236}">
                <a16:creationId xmlns:a16="http://schemas.microsoft.com/office/drawing/2014/main" id="{15F797A0-2895-CBBC-824B-C1224CF09890}"/>
              </a:ext>
            </a:extLst>
          </p:cNvPr>
          <p:cNvPicPr>
            <a:picLocks noChangeAspect="1"/>
          </p:cNvPicPr>
          <p:nvPr/>
        </p:nvPicPr>
        <p:blipFill>
          <a:blip r:embed="rId2"/>
          <a:stretch>
            <a:fillRect/>
          </a:stretch>
        </p:blipFill>
        <p:spPr>
          <a:xfrm>
            <a:off x="3371836" y="431630"/>
            <a:ext cx="2431061" cy="3632540"/>
          </a:xfrm>
          <a:prstGeom prst="rect">
            <a:avLst/>
          </a:prstGeom>
        </p:spPr>
      </p:pic>
      <p:pic>
        <p:nvPicPr>
          <p:cNvPr id="14" name="Afbeelding 13">
            <a:extLst>
              <a:ext uri="{FF2B5EF4-FFF2-40B4-BE49-F238E27FC236}">
                <a16:creationId xmlns:a16="http://schemas.microsoft.com/office/drawing/2014/main" id="{AF397ED1-7370-E2DD-DB76-B8AF8BFECB49}"/>
              </a:ext>
            </a:extLst>
          </p:cNvPr>
          <p:cNvPicPr>
            <a:picLocks noChangeAspect="1"/>
          </p:cNvPicPr>
          <p:nvPr/>
        </p:nvPicPr>
        <p:blipFill>
          <a:blip r:embed="rId3"/>
          <a:stretch>
            <a:fillRect/>
          </a:stretch>
        </p:blipFill>
        <p:spPr>
          <a:xfrm>
            <a:off x="6629833" y="0"/>
            <a:ext cx="4524315" cy="4495800"/>
          </a:xfrm>
          <a:prstGeom prst="rect">
            <a:avLst/>
          </a:prstGeom>
        </p:spPr>
      </p:pic>
      <p:pic>
        <p:nvPicPr>
          <p:cNvPr id="15" name="Afbeelding 14">
            <a:extLst>
              <a:ext uri="{FF2B5EF4-FFF2-40B4-BE49-F238E27FC236}">
                <a16:creationId xmlns:a16="http://schemas.microsoft.com/office/drawing/2014/main" id="{5A00F7A7-CD10-EBEE-A2DA-31B93C43F40F}"/>
              </a:ext>
            </a:extLst>
          </p:cNvPr>
          <p:cNvPicPr>
            <a:picLocks noChangeAspect="1"/>
          </p:cNvPicPr>
          <p:nvPr/>
        </p:nvPicPr>
        <p:blipFill>
          <a:blip r:embed="rId4"/>
          <a:stretch>
            <a:fillRect/>
          </a:stretch>
        </p:blipFill>
        <p:spPr>
          <a:xfrm rot="368433">
            <a:off x="3606518" y="3089450"/>
            <a:ext cx="2392715" cy="3218010"/>
          </a:xfrm>
          <a:prstGeom prst="rect">
            <a:avLst/>
          </a:prstGeom>
        </p:spPr>
      </p:pic>
      <p:pic>
        <p:nvPicPr>
          <p:cNvPr id="16" name="Afbeelding 15">
            <a:extLst>
              <a:ext uri="{FF2B5EF4-FFF2-40B4-BE49-F238E27FC236}">
                <a16:creationId xmlns:a16="http://schemas.microsoft.com/office/drawing/2014/main" id="{80D28D42-A25C-3513-79DE-E395F9635F75}"/>
              </a:ext>
            </a:extLst>
          </p:cNvPr>
          <p:cNvPicPr>
            <a:picLocks noChangeAspect="1"/>
          </p:cNvPicPr>
          <p:nvPr/>
        </p:nvPicPr>
        <p:blipFill>
          <a:blip r:embed="rId5"/>
          <a:stretch>
            <a:fillRect/>
          </a:stretch>
        </p:blipFill>
        <p:spPr>
          <a:xfrm>
            <a:off x="9074389" y="1909183"/>
            <a:ext cx="3117611" cy="3966154"/>
          </a:xfrm>
          <a:prstGeom prst="rect">
            <a:avLst/>
          </a:prstGeom>
        </p:spPr>
      </p:pic>
      <p:pic>
        <p:nvPicPr>
          <p:cNvPr id="17" name="Afbeelding 16">
            <a:extLst>
              <a:ext uri="{FF2B5EF4-FFF2-40B4-BE49-F238E27FC236}">
                <a16:creationId xmlns:a16="http://schemas.microsoft.com/office/drawing/2014/main" id="{40C90367-BE6B-4216-5C80-AEA6B2BD19C3}"/>
              </a:ext>
            </a:extLst>
          </p:cNvPr>
          <p:cNvPicPr>
            <a:picLocks noChangeAspect="1"/>
          </p:cNvPicPr>
          <p:nvPr/>
        </p:nvPicPr>
        <p:blipFill>
          <a:blip r:embed="rId6"/>
          <a:stretch>
            <a:fillRect/>
          </a:stretch>
        </p:blipFill>
        <p:spPr>
          <a:xfrm>
            <a:off x="6254111" y="3530600"/>
            <a:ext cx="2455481" cy="3327400"/>
          </a:xfrm>
          <a:prstGeom prst="rect">
            <a:avLst/>
          </a:prstGeom>
        </p:spPr>
      </p:pic>
      <p:pic>
        <p:nvPicPr>
          <p:cNvPr id="18" name="Afbeelding 17">
            <a:extLst>
              <a:ext uri="{FF2B5EF4-FFF2-40B4-BE49-F238E27FC236}">
                <a16:creationId xmlns:a16="http://schemas.microsoft.com/office/drawing/2014/main" id="{013BDA30-8AED-CFBC-5F4A-E1EE72D2EDC3}"/>
              </a:ext>
            </a:extLst>
          </p:cNvPr>
          <p:cNvPicPr>
            <a:picLocks noChangeAspect="1"/>
          </p:cNvPicPr>
          <p:nvPr/>
        </p:nvPicPr>
        <p:blipFill>
          <a:blip r:embed="rId7"/>
          <a:stretch>
            <a:fillRect/>
          </a:stretch>
        </p:blipFill>
        <p:spPr>
          <a:xfrm rot="21340237">
            <a:off x="494355" y="1289577"/>
            <a:ext cx="3152775" cy="4752975"/>
          </a:xfrm>
          <a:prstGeom prst="rect">
            <a:avLst/>
          </a:prstGeom>
        </p:spPr>
      </p:pic>
    </p:spTree>
    <p:extLst>
      <p:ext uri="{BB962C8B-B14F-4D97-AF65-F5344CB8AC3E}">
        <p14:creationId xmlns:p14="http://schemas.microsoft.com/office/powerpoint/2010/main" val="954289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Grp="1" noChangeArrowheads="1"/>
          </p:cNvSpPr>
          <p:nvPr>
            <p:ph type="title"/>
          </p:nvPr>
        </p:nvSpPr>
        <p:spPr>
          <a:xfrm>
            <a:off x="4407203" y="192781"/>
            <a:ext cx="3377593" cy="1143000"/>
          </a:xfrm>
        </p:spPr>
        <p:txBody>
          <a:bodyPr/>
          <a:lstStyle/>
          <a:p>
            <a:pPr eaLnBrk="1" hangingPunct="1"/>
            <a:r>
              <a:rPr lang="nl-NL" altLang="nl-NL" dirty="0"/>
              <a:t>crisisplan</a:t>
            </a:r>
          </a:p>
        </p:txBody>
      </p:sp>
      <p:sp>
        <p:nvSpPr>
          <p:cNvPr id="5" name="Rectangle 3"/>
          <p:cNvSpPr>
            <a:spLocks noGrp="1" noChangeArrowheads="1"/>
          </p:cNvSpPr>
          <p:nvPr>
            <p:ph type="body" idx="4294967295"/>
          </p:nvPr>
        </p:nvSpPr>
        <p:spPr>
          <a:xfrm>
            <a:off x="401174" y="1118954"/>
            <a:ext cx="10724026" cy="993788"/>
          </a:xfrm>
          <a:prstGeom prst="rect">
            <a:avLst/>
          </a:prstGeom>
        </p:spPr>
        <p:txBody>
          <a:bodyPr/>
          <a:lstStyle/>
          <a:p>
            <a:pPr>
              <a:defRPr/>
            </a:pPr>
            <a:r>
              <a:rPr lang="nl-NL" dirty="0">
                <a:solidFill>
                  <a:srgbClr val="0070C0"/>
                </a:solidFill>
              </a:rPr>
              <a:t>wat ging </a:t>
            </a:r>
            <a:r>
              <a:rPr lang="nl-NL" dirty="0">
                <a:solidFill>
                  <a:srgbClr val="00B050"/>
                </a:solidFill>
              </a:rPr>
              <a:t>goed</a:t>
            </a:r>
            <a:r>
              <a:rPr lang="nl-NL" dirty="0">
                <a:solidFill>
                  <a:srgbClr val="0070C0"/>
                </a:solidFill>
              </a:rPr>
              <a:t> in de organisatiestructuur / wat kan daarin </a:t>
            </a:r>
            <a:r>
              <a:rPr lang="nl-NL" dirty="0">
                <a:solidFill>
                  <a:srgbClr val="FF0000"/>
                </a:solidFill>
              </a:rPr>
              <a:t>beter</a:t>
            </a:r>
            <a:r>
              <a:rPr lang="nl-NL" dirty="0">
                <a:solidFill>
                  <a:srgbClr val="0070C0"/>
                </a:solidFill>
              </a:rPr>
              <a:t>?</a:t>
            </a:r>
            <a:endParaRPr lang="nl-NL" sz="2800" dirty="0">
              <a:solidFill>
                <a:srgbClr val="0070C0"/>
              </a:solidFill>
            </a:endParaRPr>
          </a:p>
          <a:p>
            <a:pPr>
              <a:defRPr/>
            </a:pPr>
            <a:endParaRPr lang="nl-NL" sz="2800" dirty="0">
              <a:solidFill>
                <a:srgbClr val="0070C0"/>
              </a:solidFill>
            </a:endParaRPr>
          </a:p>
          <a:p>
            <a:pPr eaLnBrk="1" hangingPunct="1">
              <a:buFontTx/>
              <a:buNone/>
              <a:defRPr/>
            </a:pPr>
            <a:endParaRPr lang="nl-NL" sz="2800" b="1" dirty="0">
              <a:solidFill>
                <a:srgbClr val="0070C0"/>
              </a:solidFill>
            </a:endParaRPr>
          </a:p>
        </p:txBody>
      </p:sp>
      <p:sp>
        <p:nvSpPr>
          <p:cNvPr id="2" name="Rectangle 3">
            <a:extLst>
              <a:ext uri="{FF2B5EF4-FFF2-40B4-BE49-F238E27FC236}">
                <a16:creationId xmlns:a16="http://schemas.microsoft.com/office/drawing/2014/main" id="{6456FD53-AD4F-2776-B2D4-356DFE6704F8}"/>
              </a:ext>
            </a:extLst>
          </p:cNvPr>
          <p:cNvSpPr txBox="1">
            <a:spLocks noChangeArrowheads="1"/>
          </p:cNvSpPr>
          <p:nvPr/>
        </p:nvSpPr>
        <p:spPr>
          <a:xfrm>
            <a:off x="283695" y="2053718"/>
            <a:ext cx="6499159" cy="36853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nl-NL" dirty="0">
                <a:solidFill>
                  <a:srgbClr val="00B050"/>
                </a:solidFill>
              </a:rPr>
              <a:t>inzet collega’s: </a:t>
            </a:r>
            <a:br>
              <a:rPr lang="nl-NL" dirty="0">
                <a:solidFill>
                  <a:srgbClr val="00B050"/>
                </a:solidFill>
              </a:rPr>
            </a:br>
            <a:r>
              <a:rPr lang="nl-NL" dirty="0">
                <a:solidFill>
                  <a:srgbClr val="00B050"/>
                </a:solidFill>
              </a:rPr>
              <a:t>samen de schouders eronder!!</a:t>
            </a:r>
          </a:p>
          <a:p>
            <a:pPr>
              <a:defRPr/>
            </a:pPr>
            <a:r>
              <a:rPr lang="nl-NL" dirty="0">
                <a:solidFill>
                  <a:srgbClr val="00B050"/>
                </a:solidFill>
              </a:rPr>
              <a:t>overleg met zowel brandweer, politie, GHOR, gemeente/ bevolkingszorg</a:t>
            </a:r>
          </a:p>
          <a:p>
            <a:pPr>
              <a:defRPr/>
            </a:pPr>
            <a:r>
              <a:rPr lang="nl-NL" dirty="0">
                <a:solidFill>
                  <a:srgbClr val="00B050"/>
                </a:solidFill>
              </a:rPr>
              <a:t>LCMS</a:t>
            </a:r>
          </a:p>
          <a:p>
            <a:pPr>
              <a:defRPr/>
            </a:pPr>
            <a:r>
              <a:rPr lang="nl-NL" dirty="0">
                <a:solidFill>
                  <a:srgbClr val="00B050"/>
                </a:solidFill>
              </a:rPr>
              <a:t>contact buurziekenhuizen en HAP</a:t>
            </a:r>
          </a:p>
          <a:p>
            <a:pPr>
              <a:defRPr/>
            </a:pPr>
            <a:r>
              <a:rPr lang="nl-NL" dirty="0">
                <a:solidFill>
                  <a:srgbClr val="00B050"/>
                </a:solidFill>
              </a:rPr>
              <a:t>goed voorbereid op een crisis</a:t>
            </a:r>
          </a:p>
          <a:p>
            <a:pPr>
              <a:defRPr/>
            </a:pPr>
            <a:r>
              <a:rPr lang="nl-NL" dirty="0">
                <a:solidFill>
                  <a:srgbClr val="00B050"/>
                </a:solidFill>
              </a:rPr>
              <a:t>taakkaarten liggen op tafel…</a:t>
            </a:r>
          </a:p>
          <a:p>
            <a:pPr>
              <a:defRPr/>
            </a:pPr>
            <a:endParaRPr lang="nl-NL" dirty="0">
              <a:solidFill>
                <a:srgbClr val="00B050"/>
              </a:solidFill>
            </a:endParaRPr>
          </a:p>
          <a:p>
            <a:pPr>
              <a:defRPr/>
            </a:pPr>
            <a:endParaRPr lang="nl-NL" dirty="0">
              <a:solidFill>
                <a:srgbClr val="00B050"/>
              </a:solidFill>
            </a:endParaRPr>
          </a:p>
          <a:p>
            <a:pPr>
              <a:defRPr/>
            </a:pPr>
            <a:endParaRPr lang="nl-NL" dirty="0">
              <a:solidFill>
                <a:srgbClr val="0070C0"/>
              </a:solidFill>
            </a:endParaRPr>
          </a:p>
          <a:p>
            <a:pPr>
              <a:buFontTx/>
              <a:buNone/>
              <a:defRPr/>
            </a:pPr>
            <a:endParaRPr lang="nl-NL" b="1" dirty="0">
              <a:solidFill>
                <a:srgbClr val="0070C0"/>
              </a:solidFill>
            </a:endParaRPr>
          </a:p>
        </p:txBody>
      </p:sp>
      <p:sp>
        <p:nvSpPr>
          <p:cNvPr id="3" name="Rectangle 3">
            <a:extLst>
              <a:ext uri="{FF2B5EF4-FFF2-40B4-BE49-F238E27FC236}">
                <a16:creationId xmlns:a16="http://schemas.microsoft.com/office/drawing/2014/main" id="{1D85A1AA-71C6-573A-5E0A-BEB07FBD2B74}"/>
              </a:ext>
            </a:extLst>
          </p:cNvPr>
          <p:cNvSpPr txBox="1">
            <a:spLocks noChangeArrowheads="1"/>
          </p:cNvSpPr>
          <p:nvPr/>
        </p:nvSpPr>
        <p:spPr>
          <a:xfrm>
            <a:off x="6665375" y="2053718"/>
            <a:ext cx="5125451" cy="36853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nl-NL" dirty="0">
                <a:solidFill>
                  <a:srgbClr val="FF0000"/>
                </a:solidFill>
              </a:rPr>
              <a:t>kon geen contact krijgen met </a:t>
            </a:r>
            <a:r>
              <a:rPr lang="nl-NL" dirty="0" err="1">
                <a:solidFill>
                  <a:srgbClr val="FF0000"/>
                </a:solidFill>
              </a:rPr>
              <a:t>salvage</a:t>
            </a:r>
            <a:endParaRPr lang="nl-NL" dirty="0">
              <a:solidFill>
                <a:srgbClr val="FF0000"/>
              </a:solidFill>
            </a:endParaRPr>
          </a:p>
          <a:p>
            <a:pPr>
              <a:defRPr/>
            </a:pPr>
            <a:r>
              <a:rPr lang="nl-NL" dirty="0">
                <a:solidFill>
                  <a:srgbClr val="FF0000"/>
                </a:solidFill>
              </a:rPr>
              <a:t>houdt je aan afspraken in de afgesproken crisisstructuur (</a:t>
            </a:r>
            <a:r>
              <a:rPr lang="nl-NL" dirty="0">
                <a:solidFill>
                  <a:srgbClr val="00B050"/>
                </a:solidFill>
              </a:rPr>
              <a:t>vaak goed </a:t>
            </a:r>
            <a:r>
              <a:rPr lang="nl-NL" dirty="0">
                <a:solidFill>
                  <a:srgbClr val="FF0000"/>
                </a:solidFill>
              </a:rPr>
              <a:t>/ kan soms beter)</a:t>
            </a:r>
            <a:br>
              <a:rPr lang="nl-NL" dirty="0">
                <a:solidFill>
                  <a:srgbClr val="FF0000"/>
                </a:solidFill>
              </a:rPr>
            </a:br>
            <a:endParaRPr lang="nl-NL" dirty="0">
              <a:solidFill>
                <a:srgbClr val="FF0000"/>
              </a:solidFill>
            </a:endParaRPr>
          </a:p>
          <a:p>
            <a:pPr>
              <a:defRPr/>
            </a:pPr>
            <a:r>
              <a:rPr lang="nl-NL" dirty="0">
                <a:solidFill>
                  <a:srgbClr val="FF0000"/>
                </a:solidFill>
              </a:rPr>
              <a:t>er is een aparte oproeplijst gekomen voor wateroverlast</a:t>
            </a:r>
          </a:p>
          <a:p>
            <a:pPr>
              <a:defRPr/>
            </a:pPr>
            <a:endParaRPr lang="nl-NL" dirty="0">
              <a:solidFill>
                <a:schemeClr val="accent4"/>
              </a:solidFill>
            </a:endParaRPr>
          </a:p>
          <a:p>
            <a:pPr>
              <a:defRPr/>
            </a:pPr>
            <a:endParaRPr lang="nl-NL" dirty="0">
              <a:solidFill>
                <a:schemeClr val="accent4"/>
              </a:solidFill>
            </a:endParaRPr>
          </a:p>
          <a:p>
            <a:pPr>
              <a:defRPr/>
            </a:pPr>
            <a:endParaRPr lang="nl-NL" dirty="0">
              <a:solidFill>
                <a:schemeClr val="accent4"/>
              </a:solidFill>
            </a:endParaRPr>
          </a:p>
          <a:p>
            <a:pPr>
              <a:defRPr/>
            </a:pPr>
            <a:endParaRPr lang="nl-NL" dirty="0">
              <a:solidFill>
                <a:schemeClr val="accent4"/>
              </a:solidFill>
            </a:endParaRPr>
          </a:p>
          <a:p>
            <a:pPr>
              <a:defRPr/>
            </a:pPr>
            <a:endParaRPr lang="nl-NL" dirty="0">
              <a:solidFill>
                <a:schemeClr val="accent4"/>
              </a:solidFill>
            </a:endParaRPr>
          </a:p>
          <a:p>
            <a:pPr>
              <a:buFontTx/>
              <a:buNone/>
              <a:defRPr/>
            </a:pPr>
            <a:endParaRPr lang="nl-NL" b="1" dirty="0">
              <a:solidFill>
                <a:schemeClr val="accent4"/>
              </a:solidFill>
            </a:endParaRPr>
          </a:p>
        </p:txBody>
      </p:sp>
    </p:spTree>
    <p:extLst>
      <p:ext uri="{BB962C8B-B14F-4D97-AF65-F5344CB8AC3E}">
        <p14:creationId xmlns:p14="http://schemas.microsoft.com/office/powerpoint/2010/main" val="1209083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187450" y="0"/>
            <a:ext cx="7499350" cy="1143000"/>
          </a:xfrm>
        </p:spPr>
        <p:txBody>
          <a:bodyPr>
            <a:normAutofit/>
          </a:bodyPr>
          <a:lstStyle/>
          <a:p>
            <a:pPr eaLnBrk="1" hangingPunct="1"/>
            <a:r>
              <a:rPr lang="nl-NL" altLang="nl-NL" b="1" dirty="0">
                <a:solidFill>
                  <a:srgbClr val="0070C0"/>
                </a:solidFill>
              </a:rPr>
              <a:t>bestuurlijk perspectief</a:t>
            </a:r>
          </a:p>
        </p:txBody>
      </p:sp>
      <p:sp>
        <p:nvSpPr>
          <p:cNvPr id="3" name="Tijdelijke aanduiding voor tekst 2">
            <a:extLst>
              <a:ext uri="{FF2B5EF4-FFF2-40B4-BE49-F238E27FC236}">
                <a16:creationId xmlns:a16="http://schemas.microsoft.com/office/drawing/2014/main" id="{282CA160-5AE0-D79D-BB54-F9DBB5C845B6}"/>
              </a:ext>
            </a:extLst>
          </p:cNvPr>
          <p:cNvSpPr>
            <a:spLocks noGrp="1"/>
          </p:cNvSpPr>
          <p:nvPr>
            <p:ph type="body" sz="quarter" idx="10"/>
          </p:nvPr>
        </p:nvSpPr>
        <p:spPr>
          <a:xfrm>
            <a:off x="891673" y="1143000"/>
            <a:ext cx="11215659" cy="4368800"/>
          </a:xfrm>
        </p:spPr>
        <p:txBody>
          <a:bodyPr>
            <a:normAutofit fontScale="92500" lnSpcReduction="10000"/>
          </a:bodyPr>
          <a:lstStyle/>
          <a:p>
            <a:r>
              <a:rPr lang="nl-NL" dirty="0"/>
              <a:t>rol Raad van Bestuur</a:t>
            </a:r>
            <a:br>
              <a:rPr lang="nl-NL" dirty="0"/>
            </a:br>
            <a:endParaRPr lang="nl-NL" dirty="0"/>
          </a:p>
          <a:p>
            <a:pPr lvl="1"/>
            <a:r>
              <a:rPr lang="nl-NL" dirty="0">
                <a:solidFill>
                  <a:schemeClr val="tx1"/>
                </a:solidFill>
              </a:rPr>
              <a:t>voorzitter Crisis Beleidsteam (CBT)</a:t>
            </a:r>
            <a:br>
              <a:rPr lang="nl-NL" dirty="0">
                <a:solidFill>
                  <a:schemeClr val="tx1"/>
                </a:solidFill>
              </a:rPr>
            </a:br>
            <a:endParaRPr lang="nl-NL" dirty="0">
              <a:solidFill>
                <a:schemeClr val="tx1"/>
              </a:solidFill>
            </a:endParaRPr>
          </a:p>
          <a:p>
            <a:pPr lvl="1"/>
            <a:r>
              <a:rPr lang="nl-NL" dirty="0">
                <a:solidFill>
                  <a:schemeClr val="tx1"/>
                </a:solidFill>
              </a:rPr>
              <a:t>nemen van strategische beslissingen</a:t>
            </a:r>
          </a:p>
          <a:p>
            <a:pPr lvl="1"/>
            <a:r>
              <a:rPr lang="nl-NL" dirty="0">
                <a:solidFill>
                  <a:schemeClr val="tx1"/>
                </a:solidFill>
              </a:rPr>
              <a:t>b.v. SEH weer open met een ‘natte deurmat’ met noodoplossing</a:t>
            </a:r>
            <a:br>
              <a:rPr lang="nl-NL" dirty="0">
                <a:solidFill>
                  <a:schemeClr val="tx1"/>
                </a:solidFill>
              </a:rPr>
            </a:br>
            <a:endParaRPr lang="nl-NL" dirty="0">
              <a:solidFill>
                <a:schemeClr val="tx1"/>
              </a:solidFill>
            </a:endParaRPr>
          </a:p>
          <a:p>
            <a:pPr lvl="1"/>
            <a:r>
              <a:rPr lang="nl-NL" dirty="0">
                <a:solidFill>
                  <a:schemeClr val="tx1"/>
                </a:solidFill>
              </a:rPr>
              <a:t>je moet als bestuurder zorgen dat anderen hun werk kunnen doen</a:t>
            </a:r>
            <a:br>
              <a:rPr lang="nl-NL" dirty="0">
                <a:solidFill>
                  <a:schemeClr val="tx1"/>
                </a:solidFill>
              </a:rPr>
            </a:br>
            <a:endParaRPr lang="nl-NL" dirty="0">
              <a:solidFill>
                <a:schemeClr val="tx1"/>
              </a:solidFill>
            </a:endParaRPr>
          </a:p>
          <a:p>
            <a:pPr lvl="1"/>
            <a:r>
              <a:rPr lang="nl-NL" dirty="0">
                <a:solidFill>
                  <a:schemeClr val="tx1"/>
                </a:solidFill>
              </a:rPr>
              <a:t>maar ook de toekomst: zijn wij voorbereid voor nog zo’n bui?</a:t>
            </a:r>
            <a:br>
              <a:rPr lang="nl-NL" dirty="0">
                <a:solidFill>
                  <a:schemeClr val="tx1"/>
                </a:solidFill>
              </a:rPr>
            </a:br>
            <a:endParaRPr lang="nl-NL" dirty="0">
              <a:solidFill>
                <a:schemeClr val="tx1"/>
              </a:solidFill>
            </a:endParaRPr>
          </a:p>
          <a:p>
            <a:pPr lvl="1"/>
            <a:r>
              <a:rPr lang="nl-NL" dirty="0">
                <a:solidFill>
                  <a:schemeClr val="tx1"/>
                </a:solidFill>
              </a:rPr>
              <a:t>afweging tussen: wat doen we nog in dit gebouw, wat kan, hoeveel kost dat of gebruiken we dat geld in het nieuwe ziekenhuis?</a:t>
            </a:r>
            <a:endParaRPr lang="nl-NL" dirty="0">
              <a:solidFill>
                <a:srgbClr val="0070C0"/>
              </a:solidFill>
            </a:endParaRPr>
          </a:p>
        </p:txBody>
      </p:sp>
    </p:spTree>
    <p:extLst>
      <p:ext uri="{BB962C8B-B14F-4D97-AF65-F5344CB8AC3E}">
        <p14:creationId xmlns:p14="http://schemas.microsoft.com/office/powerpoint/2010/main" val="2440741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76116-DEC8-86FE-9BFD-D4A9D165CCD3}"/>
            </a:ext>
          </a:extLst>
        </p:cNvPr>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CFFC6155-3C9B-E970-E2EA-06D6C0302DD9}"/>
              </a:ext>
            </a:extLst>
          </p:cNvPr>
          <p:cNvSpPr>
            <a:spLocks noGrp="1"/>
          </p:cNvSpPr>
          <p:nvPr>
            <p:ph type="body" sz="quarter" idx="10"/>
          </p:nvPr>
        </p:nvSpPr>
        <p:spPr>
          <a:xfrm>
            <a:off x="501870" y="1452179"/>
            <a:ext cx="10851930" cy="4228954"/>
          </a:xfrm>
        </p:spPr>
        <p:txBody>
          <a:bodyPr vert="horz" lIns="91440" tIns="45720" rIns="91440" bIns="45720" rtlCol="0" anchor="t">
            <a:normAutofit fontScale="40000" lnSpcReduction="20000"/>
          </a:bodyPr>
          <a:lstStyle/>
          <a:p>
            <a:pPr marL="57150" lvl="1" indent="0">
              <a:buNone/>
            </a:pPr>
            <a:endParaRPr lang="nl-NL" dirty="0"/>
          </a:p>
          <a:p>
            <a:pPr marL="457200" lvl="1" indent="0">
              <a:buNone/>
            </a:pPr>
            <a:br>
              <a:rPr lang="nl-NL" dirty="0">
                <a:solidFill>
                  <a:schemeClr val="accent1"/>
                </a:solidFill>
              </a:rPr>
            </a:br>
            <a:endParaRPr lang="nl-NL" dirty="0">
              <a:latin typeface="Arial"/>
              <a:cs typeface="Arial"/>
            </a:endParaRPr>
          </a:p>
          <a:p>
            <a:pPr marL="400050" lvl="1" indent="-342900"/>
            <a:endParaRPr lang="nl-NL" dirty="0"/>
          </a:p>
          <a:p>
            <a:pPr marL="400050" lvl="1" indent="-342900"/>
            <a:r>
              <a:rPr lang="nl-NL" sz="6400" dirty="0"/>
              <a:t>wij moeten ons aanpassen</a:t>
            </a:r>
            <a:br>
              <a:rPr lang="nl-NL" sz="6400" dirty="0"/>
            </a:br>
            <a:endParaRPr lang="nl-NL" sz="6400" dirty="0"/>
          </a:p>
          <a:p>
            <a:pPr marL="400050" lvl="1" indent="-342900"/>
            <a:r>
              <a:rPr lang="nl-NL" sz="6400" b="1" dirty="0"/>
              <a:t>Vanaf 2010 al 4x een bui die 1x per 100 jaar zou voorkomen…….</a:t>
            </a:r>
            <a:br>
              <a:rPr lang="nl-NL" sz="6400" b="1" dirty="0"/>
            </a:br>
            <a:endParaRPr lang="nl-NL" sz="6400" dirty="0"/>
          </a:p>
          <a:p>
            <a:pPr marL="400050" lvl="1" indent="-342900"/>
            <a:r>
              <a:rPr lang="nl-NL" sz="6400" dirty="0"/>
              <a:t>is het gebouw op orde?</a:t>
            </a:r>
            <a:br>
              <a:rPr lang="nl-NL" sz="6400" dirty="0"/>
            </a:br>
            <a:endParaRPr lang="nl-NL" sz="6400" dirty="0"/>
          </a:p>
          <a:p>
            <a:pPr marL="400050" lvl="1" indent="-342900"/>
            <a:r>
              <a:rPr lang="nl-NL" sz="6400" dirty="0"/>
              <a:t>is de directe omgeving op orde?</a:t>
            </a:r>
            <a:br>
              <a:rPr lang="nl-NL" sz="6400" dirty="0"/>
            </a:br>
            <a:endParaRPr lang="nl-NL" sz="6400" dirty="0"/>
          </a:p>
          <a:p>
            <a:pPr marL="400050" lvl="1" indent="-342900"/>
            <a:r>
              <a:rPr lang="nl-NL" sz="6400" dirty="0"/>
              <a:t>komt er veel water uit Duitsland?</a:t>
            </a:r>
            <a:br>
              <a:rPr lang="nl-NL" sz="6400" dirty="0"/>
            </a:br>
            <a:endParaRPr lang="nl-NL" sz="6400" dirty="0"/>
          </a:p>
          <a:p>
            <a:pPr marL="400050" lvl="1" indent="-342900"/>
            <a:r>
              <a:rPr lang="nl-NL" sz="6400" dirty="0"/>
              <a:t>je hebt zelf niet alles in de hand……</a:t>
            </a:r>
          </a:p>
          <a:p>
            <a:pPr lvl="1">
              <a:buFont typeface="Courier New" panose="02070309020205020404" pitchFamily="49" charset="0"/>
              <a:buChar char="o"/>
            </a:pPr>
            <a:endParaRPr lang="nl-NL" sz="1600" dirty="0"/>
          </a:p>
        </p:txBody>
      </p:sp>
      <p:sp>
        <p:nvSpPr>
          <p:cNvPr id="3" name="Titel 2">
            <a:extLst>
              <a:ext uri="{FF2B5EF4-FFF2-40B4-BE49-F238E27FC236}">
                <a16:creationId xmlns:a16="http://schemas.microsoft.com/office/drawing/2014/main" id="{C5A2878A-1E5D-3006-3458-667798FAED8D}"/>
              </a:ext>
            </a:extLst>
          </p:cNvPr>
          <p:cNvSpPr>
            <a:spLocks noGrp="1"/>
          </p:cNvSpPr>
          <p:nvPr>
            <p:ph type="title"/>
          </p:nvPr>
        </p:nvSpPr>
        <p:spPr/>
        <p:txBody>
          <a:bodyPr/>
          <a:lstStyle/>
          <a:p>
            <a:r>
              <a:rPr lang="nl-NL" dirty="0"/>
              <a:t>ons klimaat verandert</a:t>
            </a:r>
            <a:endParaRPr lang="nl-NL" sz="3600" dirty="0"/>
          </a:p>
        </p:txBody>
      </p:sp>
    </p:spTree>
    <p:extLst>
      <p:ext uri="{BB962C8B-B14F-4D97-AF65-F5344CB8AC3E}">
        <p14:creationId xmlns:p14="http://schemas.microsoft.com/office/powerpoint/2010/main" val="1474245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505B1-0EEC-716B-2843-55DE82164287}"/>
            </a:ext>
          </a:extLst>
        </p:cNvPr>
        <p:cNvGrpSpPr/>
        <p:nvPr/>
      </p:nvGrpSpPr>
      <p:grpSpPr>
        <a:xfrm>
          <a:off x="0" y="0"/>
          <a:ext cx="0" cy="0"/>
          <a:chOff x="0" y="0"/>
          <a:chExt cx="0" cy="0"/>
        </a:xfrm>
      </p:grpSpPr>
      <p:pic>
        <p:nvPicPr>
          <p:cNvPr id="14" name="Afbeelding 13">
            <a:extLst>
              <a:ext uri="{FF2B5EF4-FFF2-40B4-BE49-F238E27FC236}">
                <a16:creationId xmlns:a16="http://schemas.microsoft.com/office/drawing/2014/main" id="{2CB1A387-75C6-6698-DBF0-6F569C8E297A}"/>
              </a:ext>
            </a:extLst>
          </p:cNvPr>
          <p:cNvPicPr>
            <a:picLocks noChangeAspect="1"/>
          </p:cNvPicPr>
          <p:nvPr/>
        </p:nvPicPr>
        <p:blipFill>
          <a:blip r:embed="rId2"/>
          <a:stretch>
            <a:fillRect/>
          </a:stretch>
        </p:blipFill>
        <p:spPr>
          <a:xfrm>
            <a:off x="6502206" y="274878"/>
            <a:ext cx="2562225" cy="752475"/>
          </a:xfrm>
          <a:prstGeom prst="rect">
            <a:avLst/>
          </a:prstGeom>
        </p:spPr>
      </p:pic>
      <p:pic>
        <p:nvPicPr>
          <p:cNvPr id="15" name="Afbeelding 14">
            <a:extLst>
              <a:ext uri="{FF2B5EF4-FFF2-40B4-BE49-F238E27FC236}">
                <a16:creationId xmlns:a16="http://schemas.microsoft.com/office/drawing/2014/main" id="{5166629C-7D72-F1E5-A50D-369275028B7A}"/>
              </a:ext>
            </a:extLst>
          </p:cNvPr>
          <p:cNvPicPr>
            <a:picLocks noChangeAspect="1"/>
          </p:cNvPicPr>
          <p:nvPr/>
        </p:nvPicPr>
        <p:blipFill>
          <a:blip r:embed="rId3"/>
          <a:stretch>
            <a:fillRect/>
          </a:stretch>
        </p:blipFill>
        <p:spPr>
          <a:xfrm>
            <a:off x="7302788" y="1164148"/>
            <a:ext cx="4733925" cy="447675"/>
          </a:xfrm>
          <a:prstGeom prst="rect">
            <a:avLst/>
          </a:prstGeom>
        </p:spPr>
      </p:pic>
      <p:pic>
        <p:nvPicPr>
          <p:cNvPr id="16" name="Afbeelding 15">
            <a:extLst>
              <a:ext uri="{FF2B5EF4-FFF2-40B4-BE49-F238E27FC236}">
                <a16:creationId xmlns:a16="http://schemas.microsoft.com/office/drawing/2014/main" id="{427B8C17-76F4-90C7-E9E9-E09B4FA72B99}"/>
              </a:ext>
            </a:extLst>
          </p:cNvPr>
          <p:cNvPicPr>
            <a:picLocks noChangeAspect="1"/>
          </p:cNvPicPr>
          <p:nvPr/>
        </p:nvPicPr>
        <p:blipFill>
          <a:blip r:embed="rId4"/>
          <a:stretch>
            <a:fillRect/>
          </a:stretch>
        </p:blipFill>
        <p:spPr>
          <a:xfrm>
            <a:off x="7909659" y="1645978"/>
            <a:ext cx="3520181" cy="4047874"/>
          </a:xfrm>
          <a:prstGeom prst="rect">
            <a:avLst/>
          </a:prstGeom>
        </p:spPr>
      </p:pic>
      <p:sp>
        <p:nvSpPr>
          <p:cNvPr id="2" name="Titel 2">
            <a:extLst>
              <a:ext uri="{FF2B5EF4-FFF2-40B4-BE49-F238E27FC236}">
                <a16:creationId xmlns:a16="http://schemas.microsoft.com/office/drawing/2014/main" id="{316AF4D4-7B0F-5392-6BB2-007F6DA815A6}"/>
              </a:ext>
            </a:extLst>
          </p:cNvPr>
          <p:cNvSpPr>
            <a:spLocks noGrp="1"/>
          </p:cNvSpPr>
          <p:nvPr>
            <p:ph type="title"/>
          </p:nvPr>
        </p:nvSpPr>
        <p:spPr>
          <a:xfrm>
            <a:off x="517746" y="473315"/>
            <a:ext cx="6038850" cy="1325563"/>
          </a:xfrm>
        </p:spPr>
        <p:txBody>
          <a:bodyPr/>
          <a:lstStyle/>
          <a:p>
            <a:r>
              <a:rPr lang="nl-NL" sz="2800" dirty="0"/>
              <a:t>volgens de klimaateffect-atlas: </a:t>
            </a:r>
          </a:p>
        </p:txBody>
      </p:sp>
      <p:sp>
        <p:nvSpPr>
          <p:cNvPr id="4" name="Tijdelijke aanduiding voor inhoud 2">
            <a:extLst>
              <a:ext uri="{FF2B5EF4-FFF2-40B4-BE49-F238E27FC236}">
                <a16:creationId xmlns:a16="http://schemas.microsoft.com/office/drawing/2014/main" id="{67DC9E59-7A39-ABCD-2CFC-4FCCDB26BD07}"/>
              </a:ext>
            </a:extLst>
          </p:cNvPr>
          <p:cNvSpPr>
            <a:spLocks noGrp="1"/>
          </p:cNvSpPr>
          <p:nvPr>
            <p:ph type="body" sz="quarter" idx="10"/>
          </p:nvPr>
        </p:nvSpPr>
        <p:spPr>
          <a:xfrm>
            <a:off x="155287" y="949903"/>
            <a:ext cx="6601579" cy="2745797"/>
          </a:xfrm>
        </p:spPr>
        <p:txBody>
          <a:bodyPr vert="horz" lIns="91440" tIns="45720" rIns="91440" bIns="45720" rtlCol="0" anchor="t">
            <a:normAutofit/>
          </a:bodyPr>
          <a:lstStyle/>
          <a:p>
            <a:pPr marL="57150" lvl="1" indent="0">
              <a:buNone/>
            </a:pPr>
            <a:endParaRPr lang="nl-NL" dirty="0">
              <a:solidFill>
                <a:srgbClr val="0070C0"/>
              </a:solidFill>
            </a:endParaRPr>
          </a:p>
          <a:p>
            <a:pPr marL="400050" lvl="1" indent="-342900"/>
            <a:r>
              <a:rPr lang="nl-NL" dirty="0">
                <a:solidFill>
                  <a:srgbClr val="0070C0"/>
                </a:solidFill>
              </a:rPr>
              <a:t>volgens het Landelijk Informatiesysteem Water en Overstromingen (LIWO):</a:t>
            </a:r>
            <a:br>
              <a:rPr lang="nl-NL" dirty="0">
                <a:solidFill>
                  <a:srgbClr val="0070C0"/>
                </a:solidFill>
              </a:rPr>
            </a:br>
            <a:endParaRPr lang="nl-NL" dirty="0">
              <a:solidFill>
                <a:srgbClr val="0070C0"/>
              </a:solidFill>
            </a:endParaRPr>
          </a:p>
          <a:p>
            <a:pPr marL="857250" lvl="2" indent="-342900"/>
            <a:r>
              <a:rPr lang="nl-NL" dirty="0">
                <a:solidFill>
                  <a:srgbClr val="0070C0"/>
                </a:solidFill>
              </a:rPr>
              <a:t>overstromingskans bij het oude en het nieuwe ziekenhuis: </a:t>
            </a:r>
            <a:br>
              <a:rPr lang="nl-NL" dirty="0">
                <a:solidFill>
                  <a:srgbClr val="0070C0"/>
                </a:solidFill>
              </a:rPr>
            </a:br>
            <a:r>
              <a:rPr lang="nl-NL" dirty="0">
                <a:solidFill>
                  <a:srgbClr val="0070C0"/>
                </a:solidFill>
              </a:rPr>
              <a:t>middelgrote kans </a:t>
            </a:r>
            <a:br>
              <a:rPr lang="nl-NL" dirty="0">
                <a:solidFill>
                  <a:srgbClr val="0070C0"/>
                </a:solidFill>
              </a:rPr>
            </a:br>
            <a:r>
              <a:rPr lang="nl-NL" dirty="0">
                <a:solidFill>
                  <a:srgbClr val="0070C0"/>
                </a:solidFill>
              </a:rPr>
              <a:t>1 keer per /30 jaar tot 1 keer per 300 jaar</a:t>
            </a:r>
          </a:p>
          <a:p>
            <a:pPr lvl="1">
              <a:buFont typeface="Courier New" panose="02070309020205020404" pitchFamily="49" charset="0"/>
              <a:buChar char="o"/>
            </a:pPr>
            <a:endParaRPr lang="nl-NL" sz="1600" dirty="0">
              <a:solidFill>
                <a:srgbClr val="0070C0"/>
              </a:solidFill>
            </a:endParaRPr>
          </a:p>
        </p:txBody>
      </p:sp>
      <p:pic>
        <p:nvPicPr>
          <p:cNvPr id="22" name="Afbeelding 21">
            <a:extLst>
              <a:ext uri="{FF2B5EF4-FFF2-40B4-BE49-F238E27FC236}">
                <a16:creationId xmlns:a16="http://schemas.microsoft.com/office/drawing/2014/main" id="{FDB1B53E-E625-DEED-C0AA-E87F2CD64982}"/>
              </a:ext>
            </a:extLst>
          </p:cNvPr>
          <p:cNvPicPr>
            <a:picLocks noChangeAspect="1"/>
          </p:cNvPicPr>
          <p:nvPr/>
        </p:nvPicPr>
        <p:blipFill>
          <a:blip r:embed="rId5"/>
          <a:stretch>
            <a:fillRect/>
          </a:stretch>
        </p:blipFill>
        <p:spPr>
          <a:xfrm>
            <a:off x="2768643" y="3629025"/>
            <a:ext cx="4534145" cy="3228975"/>
          </a:xfrm>
          <a:prstGeom prst="rect">
            <a:avLst/>
          </a:prstGeom>
        </p:spPr>
      </p:pic>
    </p:spTree>
    <p:extLst>
      <p:ext uri="{BB962C8B-B14F-4D97-AF65-F5344CB8AC3E}">
        <p14:creationId xmlns:p14="http://schemas.microsoft.com/office/powerpoint/2010/main" val="3794607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C07B3CEE-4AD2-BCBA-6CE9-6D086822E43E}"/>
              </a:ext>
            </a:extLst>
          </p:cNvPr>
          <p:cNvSpPr txBox="1"/>
          <p:nvPr/>
        </p:nvSpPr>
        <p:spPr>
          <a:xfrm>
            <a:off x="114300" y="1072740"/>
            <a:ext cx="3468914" cy="3139321"/>
          </a:xfrm>
          <a:prstGeom prst="rect">
            <a:avLst/>
          </a:prstGeom>
          <a:noFill/>
        </p:spPr>
        <p:txBody>
          <a:bodyPr wrap="square">
            <a:spAutoFit/>
          </a:bodyPr>
          <a:lstStyle/>
          <a:p>
            <a:pPr algn="l">
              <a:buNone/>
            </a:pPr>
            <a:r>
              <a:rPr lang="nl-NL" b="0" i="0" dirty="0">
                <a:solidFill>
                  <a:srgbClr val="003057"/>
                </a:solidFill>
                <a:effectLst/>
                <a:latin typeface="OpenSans"/>
              </a:rPr>
              <a:t>19 februari 2025</a:t>
            </a:r>
          </a:p>
          <a:p>
            <a:pPr algn="l">
              <a:buNone/>
            </a:pPr>
            <a:r>
              <a:rPr lang="nl-NL" b="1" i="0" dirty="0">
                <a:solidFill>
                  <a:srgbClr val="003057"/>
                </a:solidFill>
                <a:effectLst/>
                <a:latin typeface="Montserrat" panose="00000500000000000000" pitchFamily="2" charset="0"/>
              </a:rPr>
              <a:t>Grote problemen als ‘Limburgbui' valt in Achterhoek en Liemers</a:t>
            </a:r>
          </a:p>
          <a:p>
            <a:pPr algn="l"/>
            <a:r>
              <a:rPr lang="nl-NL" b="0" i="0" dirty="0">
                <a:solidFill>
                  <a:srgbClr val="003057"/>
                </a:solidFill>
                <a:effectLst/>
                <a:latin typeface="Montserrat" panose="00000500000000000000" pitchFamily="2" charset="0"/>
              </a:rPr>
              <a:t>Dan zijn de gevolgen groot. Waterschap Rijn en IJssel  onderzochten dit samen met de provincie, gemeenten, veiligheidsregio’s en Rijkswaterstaat. </a:t>
            </a:r>
          </a:p>
        </p:txBody>
      </p:sp>
      <p:pic>
        <p:nvPicPr>
          <p:cNvPr id="19" name="Afbeelding 18">
            <a:extLst>
              <a:ext uri="{FF2B5EF4-FFF2-40B4-BE49-F238E27FC236}">
                <a16:creationId xmlns:a16="http://schemas.microsoft.com/office/drawing/2014/main" id="{726D89D6-E9B7-B67A-A48D-3EB825115CA2}"/>
              </a:ext>
            </a:extLst>
          </p:cNvPr>
          <p:cNvPicPr>
            <a:picLocks noChangeAspect="1"/>
          </p:cNvPicPr>
          <p:nvPr/>
        </p:nvPicPr>
        <p:blipFill>
          <a:blip r:embed="rId2"/>
          <a:stretch>
            <a:fillRect/>
          </a:stretch>
        </p:blipFill>
        <p:spPr>
          <a:xfrm>
            <a:off x="3978216" y="719496"/>
            <a:ext cx="7456547" cy="4948938"/>
          </a:xfrm>
          <a:prstGeom prst="rect">
            <a:avLst/>
          </a:prstGeom>
        </p:spPr>
      </p:pic>
      <p:pic>
        <p:nvPicPr>
          <p:cNvPr id="21" name="Afbeelding 20">
            <a:extLst>
              <a:ext uri="{FF2B5EF4-FFF2-40B4-BE49-F238E27FC236}">
                <a16:creationId xmlns:a16="http://schemas.microsoft.com/office/drawing/2014/main" id="{83C1B783-6782-0EB6-658F-18A1FD51A76A}"/>
              </a:ext>
            </a:extLst>
          </p:cNvPr>
          <p:cNvPicPr>
            <a:picLocks noChangeAspect="1"/>
          </p:cNvPicPr>
          <p:nvPr/>
        </p:nvPicPr>
        <p:blipFill>
          <a:blip r:embed="rId3"/>
          <a:stretch>
            <a:fillRect/>
          </a:stretch>
        </p:blipFill>
        <p:spPr>
          <a:xfrm>
            <a:off x="757237" y="4423489"/>
            <a:ext cx="2825977" cy="2275462"/>
          </a:xfrm>
          <a:prstGeom prst="rect">
            <a:avLst/>
          </a:prstGeom>
        </p:spPr>
      </p:pic>
      <p:sp>
        <p:nvSpPr>
          <p:cNvPr id="22" name="Titel 2">
            <a:extLst>
              <a:ext uri="{FF2B5EF4-FFF2-40B4-BE49-F238E27FC236}">
                <a16:creationId xmlns:a16="http://schemas.microsoft.com/office/drawing/2014/main" id="{0708E0B1-BED1-665B-B9EE-843D0B3CD7D9}"/>
              </a:ext>
            </a:extLst>
          </p:cNvPr>
          <p:cNvSpPr>
            <a:spLocks noGrp="1"/>
          </p:cNvSpPr>
          <p:nvPr>
            <p:ph type="title"/>
          </p:nvPr>
        </p:nvSpPr>
        <p:spPr>
          <a:xfrm>
            <a:off x="114299" y="198530"/>
            <a:ext cx="10796588" cy="1325563"/>
          </a:xfrm>
        </p:spPr>
        <p:txBody>
          <a:bodyPr/>
          <a:lstStyle/>
          <a:p>
            <a:r>
              <a:rPr lang="nl-NL" sz="2800" dirty="0"/>
              <a:t>volgens onderzoek van het Waterschap Rijn en IJssel: </a:t>
            </a:r>
          </a:p>
        </p:txBody>
      </p:sp>
    </p:spTree>
    <p:extLst>
      <p:ext uri="{BB962C8B-B14F-4D97-AF65-F5344CB8AC3E}">
        <p14:creationId xmlns:p14="http://schemas.microsoft.com/office/powerpoint/2010/main" val="499080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62A67EF4-BDBA-F318-A842-902039AEAAAF}"/>
              </a:ext>
            </a:extLst>
          </p:cNvPr>
          <p:cNvSpPr>
            <a:spLocks noGrp="1"/>
          </p:cNvSpPr>
          <p:nvPr>
            <p:ph type="body" sz="quarter" idx="10"/>
          </p:nvPr>
        </p:nvSpPr>
        <p:spPr/>
        <p:txBody>
          <a:bodyPr/>
          <a:lstStyle/>
          <a:p>
            <a:endParaRPr lang="nl-NL"/>
          </a:p>
        </p:txBody>
      </p:sp>
      <p:pic>
        <p:nvPicPr>
          <p:cNvPr id="10" name="Afbeelding 9">
            <a:extLst>
              <a:ext uri="{FF2B5EF4-FFF2-40B4-BE49-F238E27FC236}">
                <a16:creationId xmlns:a16="http://schemas.microsoft.com/office/drawing/2014/main" id="{B9155323-F276-188E-6701-D22989A103F5}"/>
              </a:ext>
            </a:extLst>
          </p:cNvPr>
          <p:cNvPicPr>
            <a:picLocks noChangeAspect="1"/>
          </p:cNvPicPr>
          <p:nvPr/>
        </p:nvPicPr>
        <p:blipFill>
          <a:blip r:embed="rId2"/>
          <a:stretch>
            <a:fillRect/>
          </a:stretch>
        </p:blipFill>
        <p:spPr>
          <a:xfrm>
            <a:off x="463356" y="1413812"/>
            <a:ext cx="5369408" cy="5146796"/>
          </a:xfrm>
          <a:prstGeom prst="rect">
            <a:avLst/>
          </a:prstGeom>
        </p:spPr>
      </p:pic>
      <p:pic>
        <p:nvPicPr>
          <p:cNvPr id="6" name="Afbeelding 5">
            <a:extLst>
              <a:ext uri="{FF2B5EF4-FFF2-40B4-BE49-F238E27FC236}">
                <a16:creationId xmlns:a16="http://schemas.microsoft.com/office/drawing/2014/main" id="{5FF6F1E0-6BE6-2DBC-4184-26922940148B}"/>
              </a:ext>
            </a:extLst>
          </p:cNvPr>
          <p:cNvPicPr>
            <a:picLocks noChangeAspect="1"/>
          </p:cNvPicPr>
          <p:nvPr/>
        </p:nvPicPr>
        <p:blipFill>
          <a:blip r:embed="rId3"/>
          <a:stretch>
            <a:fillRect/>
          </a:stretch>
        </p:blipFill>
        <p:spPr>
          <a:xfrm>
            <a:off x="5944369" y="483658"/>
            <a:ext cx="6038850" cy="6076950"/>
          </a:xfrm>
          <a:prstGeom prst="rect">
            <a:avLst/>
          </a:prstGeom>
        </p:spPr>
      </p:pic>
      <p:sp>
        <p:nvSpPr>
          <p:cNvPr id="5" name="Titel 2">
            <a:extLst>
              <a:ext uri="{FF2B5EF4-FFF2-40B4-BE49-F238E27FC236}">
                <a16:creationId xmlns:a16="http://schemas.microsoft.com/office/drawing/2014/main" id="{E809F5DA-E907-629C-708D-E532CE882DE7}"/>
              </a:ext>
            </a:extLst>
          </p:cNvPr>
          <p:cNvSpPr>
            <a:spLocks noGrp="1"/>
          </p:cNvSpPr>
          <p:nvPr>
            <p:ph type="title"/>
          </p:nvPr>
        </p:nvSpPr>
        <p:spPr>
          <a:xfrm>
            <a:off x="463356" y="149465"/>
            <a:ext cx="6038850" cy="1325563"/>
          </a:xfrm>
        </p:spPr>
        <p:txBody>
          <a:bodyPr/>
          <a:lstStyle/>
          <a:p>
            <a:r>
              <a:rPr lang="nl-NL" sz="2800" dirty="0" err="1"/>
              <a:t>Investigo</a:t>
            </a:r>
            <a:r>
              <a:rPr lang="nl-NL" sz="2800" dirty="0"/>
              <a:t>: onderzoek naar wateroverlast ziekenhuizen</a:t>
            </a:r>
          </a:p>
        </p:txBody>
      </p:sp>
    </p:spTree>
    <p:extLst>
      <p:ext uri="{BB962C8B-B14F-4D97-AF65-F5344CB8AC3E}">
        <p14:creationId xmlns:p14="http://schemas.microsoft.com/office/powerpoint/2010/main" val="178677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2">
            <a:extLst>
              <a:ext uri="{FF2B5EF4-FFF2-40B4-BE49-F238E27FC236}">
                <a16:creationId xmlns:a16="http://schemas.microsoft.com/office/drawing/2014/main" id="{18C17B33-FE20-4BA3-BCB5-07FCF60B5A4D}"/>
              </a:ext>
            </a:extLst>
          </p:cNvPr>
          <p:cNvSpPr txBox="1">
            <a:spLocks/>
          </p:cNvSpPr>
          <p:nvPr/>
        </p:nvSpPr>
        <p:spPr>
          <a:xfrm>
            <a:off x="349471" y="1241971"/>
            <a:ext cx="3629863" cy="5370495"/>
          </a:xfr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5588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lvl="1" indent="0">
              <a:buFont typeface="Arial" panose="020B0604020202020204" pitchFamily="34" charset="0"/>
              <a:buNone/>
            </a:pPr>
            <a:endParaRPr lang="nl-NL" dirty="0"/>
          </a:p>
          <a:p>
            <a:r>
              <a:rPr lang="nl-NL" dirty="0">
                <a:solidFill>
                  <a:schemeClr val="accent1"/>
                </a:solidFill>
              </a:rPr>
              <a:t>zijn we voorbereid op wateroverlast??</a:t>
            </a:r>
            <a:br>
              <a:rPr lang="nl-NL" dirty="0">
                <a:solidFill>
                  <a:schemeClr val="accent1"/>
                </a:solidFill>
              </a:rPr>
            </a:br>
            <a:endParaRPr lang="nl-NL" dirty="0">
              <a:solidFill>
                <a:schemeClr val="accent1"/>
              </a:solidFill>
            </a:endParaRPr>
          </a:p>
          <a:p>
            <a:pPr lvl="1"/>
            <a:r>
              <a:rPr lang="nl-NL" dirty="0">
                <a:solidFill>
                  <a:schemeClr val="accent1"/>
                </a:solidFill>
              </a:rPr>
              <a:t>geen kelder</a:t>
            </a:r>
            <a:br>
              <a:rPr lang="nl-NL" dirty="0">
                <a:solidFill>
                  <a:schemeClr val="accent1"/>
                </a:solidFill>
              </a:rPr>
            </a:br>
            <a:endParaRPr lang="nl-NL" dirty="0">
              <a:solidFill>
                <a:schemeClr val="accent1"/>
              </a:solidFill>
            </a:endParaRPr>
          </a:p>
          <a:p>
            <a:pPr lvl="1"/>
            <a:r>
              <a:rPr lang="nl-NL" dirty="0">
                <a:solidFill>
                  <a:schemeClr val="accent1"/>
                </a:solidFill>
              </a:rPr>
              <a:t>het ziekenhuis komt net iets hoger dan de N317 te liggen</a:t>
            </a:r>
            <a:br>
              <a:rPr lang="nl-NL" dirty="0">
                <a:solidFill>
                  <a:schemeClr val="accent1"/>
                </a:solidFill>
              </a:rPr>
            </a:br>
            <a:endParaRPr lang="nl-NL" dirty="0">
              <a:solidFill>
                <a:schemeClr val="accent1"/>
              </a:solidFill>
            </a:endParaRPr>
          </a:p>
          <a:p>
            <a:pPr lvl="1"/>
            <a:r>
              <a:rPr lang="nl-NL" dirty="0">
                <a:solidFill>
                  <a:schemeClr val="accent1"/>
                </a:solidFill>
              </a:rPr>
              <a:t>technische ruimtes op de 4</a:t>
            </a:r>
            <a:r>
              <a:rPr lang="nl-NL" baseline="30000" dirty="0">
                <a:solidFill>
                  <a:schemeClr val="accent1"/>
                </a:solidFill>
              </a:rPr>
              <a:t>e</a:t>
            </a:r>
            <a:r>
              <a:rPr lang="nl-NL" dirty="0">
                <a:solidFill>
                  <a:schemeClr val="accent1"/>
                </a:solidFill>
              </a:rPr>
              <a:t> en 5</a:t>
            </a:r>
            <a:r>
              <a:rPr lang="nl-NL" baseline="30000" dirty="0">
                <a:solidFill>
                  <a:schemeClr val="accent1"/>
                </a:solidFill>
              </a:rPr>
              <a:t>e</a:t>
            </a:r>
            <a:r>
              <a:rPr lang="nl-NL" dirty="0">
                <a:solidFill>
                  <a:schemeClr val="accent1"/>
                </a:solidFill>
              </a:rPr>
              <a:t> verdieping</a:t>
            </a:r>
          </a:p>
          <a:p>
            <a:pPr marL="457200" lvl="1" indent="0">
              <a:buFont typeface="Arial" panose="020B0604020202020204" pitchFamily="34" charset="0"/>
              <a:buNone/>
            </a:pPr>
            <a:br>
              <a:rPr lang="nl-NL" dirty="0">
                <a:solidFill>
                  <a:schemeClr val="accent1"/>
                </a:solidFill>
              </a:rPr>
            </a:br>
            <a:endParaRPr lang="nl-NL" dirty="0">
              <a:latin typeface="Arial"/>
              <a:cs typeface="Arial"/>
            </a:endParaRPr>
          </a:p>
          <a:p>
            <a:pPr marL="57150" lvl="1" indent="0">
              <a:buFont typeface="Arial" panose="020B0604020202020204" pitchFamily="34" charset="0"/>
              <a:buNone/>
            </a:pPr>
            <a:endParaRPr lang="nl-NL" dirty="0"/>
          </a:p>
          <a:p>
            <a:pPr lvl="1">
              <a:buFont typeface="Courier New" panose="02070309020205020404" pitchFamily="49" charset="0"/>
              <a:buChar char="o"/>
            </a:pPr>
            <a:endParaRPr lang="nl-NL" sz="1600" dirty="0"/>
          </a:p>
        </p:txBody>
      </p:sp>
      <p:sp>
        <p:nvSpPr>
          <p:cNvPr id="6" name="Titel 2"/>
          <p:cNvSpPr txBox="1">
            <a:spLocks/>
          </p:cNvSpPr>
          <p:nvPr/>
        </p:nvSpPr>
        <p:spPr>
          <a:xfrm>
            <a:off x="251624" y="245534"/>
            <a:ext cx="10515600" cy="1325563"/>
          </a:xfrm>
        </p:spPr>
        <p:txBody>
          <a:bodyPr/>
          <a:lstStyle>
            <a:lvl1pPr algn="l" defTabSz="914400" rtl="0" eaLnBrk="1" latinLnBrk="0" hangingPunct="1">
              <a:lnSpc>
                <a:spcPct val="90000"/>
              </a:lnSpc>
              <a:spcBef>
                <a:spcPct val="0"/>
              </a:spcBef>
              <a:buNone/>
              <a:defRPr sz="4400" kern="1200">
                <a:solidFill>
                  <a:srgbClr val="055880"/>
                </a:solidFill>
                <a:latin typeface="+mj-lt"/>
                <a:ea typeface="+mj-ea"/>
                <a:cs typeface="+mj-cs"/>
              </a:defRPr>
            </a:lvl1pPr>
          </a:lstStyle>
          <a:p>
            <a:r>
              <a:rPr lang="nl-NL" dirty="0"/>
              <a:t>ons nieuwe ziekenhuis</a:t>
            </a:r>
            <a:endParaRPr lang="nl-NL" sz="3600" dirty="0"/>
          </a:p>
        </p:txBody>
      </p:sp>
      <p:pic>
        <p:nvPicPr>
          <p:cNvPr id="8" name="Afbeelding 7">
            <a:extLst>
              <a:ext uri="{FF2B5EF4-FFF2-40B4-BE49-F238E27FC236}">
                <a16:creationId xmlns:a16="http://schemas.microsoft.com/office/drawing/2014/main" id="{B81D42A3-A497-9031-4164-C010F981BE62}"/>
              </a:ext>
            </a:extLst>
          </p:cNvPr>
          <p:cNvPicPr>
            <a:picLocks noChangeAspect="1"/>
          </p:cNvPicPr>
          <p:nvPr/>
        </p:nvPicPr>
        <p:blipFill>
          <a:blip r:embed="rId2"/>
          <a:stretch>
            <a:fillRect/>
          </a:stretch>
        </p:blipFill>
        <p:spPr>
          <a:xfrm>
            <a:off x="3979334" y="1083733"/>
            <a:ext cx="7961042" cy="4445279"/>
          </a:xfrm>
          <a:prstGeom prst="rect">
            <a:avLst/>
          </a:prstGeom>
        </p:spPr>
      </p:pic>
    </p:spTree>
    <p:extLst>
      <p:ext uri="{BB962C8B-B14F-4D97-AF65-F5344CB8AC3E}">
        <p14:creationId xmlns:p14="http://schemas.microsoft.com/office/powerpoint/2010/main" val="4029453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3D909DF-E761-6A68-4202-AF923A670196}"/>
              </a:ext>
            </a:extLst>
          </p:cNvPr>
          <p:cNvPicPr>
            <a:picLocks noChangeAspect="1"/>
          </p:cNvPicPr>
          <p:nvPr/>
        </p:nvPicPr>
        <p:blipFill>
          <a:blip r:embed="rId2"/>
          <a:stretch>
            <a:fillRect/>
          </a:stretch>
        </p:blipFill>
        <p:spPr>
          <a:xfrm>
            <a:off x="0" y="-33867"/>
            <a:ext cx="6152092" cy="4112915"/>
          </a:xfrm>
          <a:prstGeom prst="rect">
            <a:avLst/>
          </a:prstGeom>
        </p:spPr>
      </p:pic>
      <p:pic>
        <p:nvPicPr>
          <p:cNvPr id="7" name="Afbeelding 6">
            <a:extLst>
              <a:ext uri="{FF2B5EF4-FFF2-40B4-BE49-F238E27FC236}">
                <a16:creationId xmlns:a16="http://schemas.microsoft.com/office/drawing/2014/main" id="{ABEE0C62-B83D-AB92-A9CD-98F904060055}"/>
              </a:ext>
            </a:extLst>
          </p:cNvPr>
          <p:cNvPicPr>
            <a:picLocks noChangeAspect="1"/>
          </p:cNvPicPr>
          <p:nvPr/>
        </p:nvPicPr>
        <p:blipFill>
          <a:blip r:embed="rId3"/>
          <a:stretch>
            <a:fillRect/>
          </a:stretch>
        </p:blipFill>
        <p:spPr>
          <a:xfrm>
            <a:off x="5198533" y="2896665"/>
            <a:ext cx="6993467" cy="3961335"/>
          </a:xfrm>
          <a:prstGeom prst="rect">
            <a:avLst/>
          </a:prstGeom>
        </p:spPr>
      </p:pic>
    </p:spTree>
    <p:extLst>
      <p:ext uri="{BB962C8B-B14F-4D97-AF65-F5344CB8AC3E}">
        <p14:creationId xmlns:p14="http://schemas.microsoft.com/office/powerpoint/2010/main" val="1401214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2A012-7412-0643-87DF-33E0E9C62729}"/>
            </a:ext>
          </a:extLst>
        </p:cNvPr>
        <p:cNvGrpSpPr/>
        <p:nvPr/>
      </p:nvGrpSpPr>
      <p:grpSpPr>
        <a:xfrm>
          <a:off x="0" y="0"/>
          <a:ext cx="0" cy="0"/>
          <a:chOff x="0" y="0"/>
          <a:chExt cx="0" cy="0"/>
        </a:xfrm>
      </p:grpSpPr>
      <p:sp>
        <p:nvSpPr>
          <p:cNvPr id="2" name="Titel 2">
            <a:extLst>
              <a:ext uri="{FF2B5EF4-FFF2-40B4-BE49-F238E27FC236}">
                <a16:creationId xmlns:a16="http://schemas.microsoft.com/office/drawing/2014/main" id="{FA2641CE-1E51-DA9B-5427-4A05EC54E6C9}"/>
              </a:ext>
            </a:extLst>
          </p:cNvPr>
          <p:cNvSpPr>
            <a:spLocks noGrp="1"/>
          </p:cNvSpPr>
          <p:nvPr>
            <p:ph type="title"/>
          </p:nvPr>
        </p:nvSpPr>
        <p:spPr>
          <a:xfrm>
            <a:off x="237066" y="3512"/>
            <a:ext cx="10515600" cy="1325563"/>
          </a:xfrm>
        </p:spPr>
        <p:txBody>
          <a:bodyPr/>
          <a:lstStyle/>
          <a:p>
            <a:r>
              <a:rPr lang="nl-NL" dirty="0"/>
              <a:t>de bouwlocatie: 13-05-2025</a:t>
            </a:r>
            <a:endParaRPr lang="nl-NL" sz="3600" dirty="0"/>
          </a:p>
        </p:txBody>
      </p:sp>
      <p:pic>
        <p:nvPicPr>
          <p:cNvPr id="4" name="Afbeelding 3">
            <a:extLst>
              <a:ext uri="{FF2B5EF4-FFF2-40B4-BE49-F238E27FC236}">
                <a16:creationId xmlns:a16="http://schemas.microsoft.com/office/drawing/2014/main" id="{94C8483F-5926-4896-08FB-18F358DEEE50}"/>
              </a:ext>
            </a:extLst>
          </p:cNvPr>
          <p:cNvPicPr>
            <a:picLocks noChangeAspect="1"/>
          </p:cNvPicPr>
          <p:nvPr/>
        </p:nvPicPr>
        <p:blipFill>
          <a:blip r:embed="rId2"/>
          <a:stretch>
            <a:fillRect/>
          </a:stretch>
        </p:blipFill>
        <p:spPr>
          <a:xfrm>
            <a:off x="0" y="954617"/>
            <a:ext cx="5329257" cy="2973916"/>
          </a:xfrm>
          <a:prstGeom prst="rect">
            <a:avLst/>
          </a:prstGeom>
        </p:spPr>
      </p:pic>
      <p:pic>
        <p:nvPicPr>
          <p:cNvPr id="8" name="Afbeelding 7">
            <a:extLst>
              <a:ext uri="{FF2B5EF4-FFF2-40B4-BE49-F238E27FC236}">
                <a16:creationId xmlns:a16="http://schemas.microsoft.com/office/drawing/2014/main" id="{54563F2D-A752-054D-3941-E7383F8FF662}"/>
              </a:ext>
            </a:extLst>
          </p:cNvPr>
          <p:cNvPicPr>
            <a:picLocks noChangeAspect="1"/>
          </p:cNvPicPr>
          <p:nvPr/>
        </p:nvPicPr>
        <p:blipFill>
          <a:blip r:embed="rId3"/>
          <a:stretch>
            <a:fillRect/>
          </a:stretch>
        </p:blipFill>
        <p:spPr>
          <a:xfrm>
            <a:off x="5113866" y="2910881"/>
            <a:ext cx="7078133" cy="3947119"/>
          </a:xfrm>
          <a:prstGeom prst="rect">
            <a:avLst/>
          </a:prstGeom>
        </p:spPr>
      </p:pic>
    </p:spTree>
    <p:extLst>
      <p:ext uri="{BB962C8B-B14F-4D97-AF65-F5344CB8AC3E}">
        <p14:creationId xmlns:p14="http://schemas.microsoft.com/office/powerpoint/2010/main" val="2949508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EBFB8F-A007-ECF4-BD4B-E504190D1318}"/>
              </a:ext>
            </a:extLst>
          </p:cNvPr>
          <p:cNvSpPr>
            <a:spLocks noGrp="1"/>
          </p:cNvSpPr>
          <p:nvPr>
            <p:ph type="title"/>
          </p:nvPr>
        </p:nvSpPr>
        <p:spPr/>
        <p:txBody>
          <a:bodyPr/>
          <a:lstStyle/>
          <a:p>
            <a:r>
              <a:rPr lang="nl-NL" dirty="0"/>
              <a:t>even voorstellen….</a:t>
            </a:r>
          </a:p>
        </p:txBody>
      </p:sp>
      <p:sp>
        <p:nvSpPr>
          <p:cNvPr id="4" name="Tekstvak 3">
            <a:extLst>
              <a:ext uri="{FF2B5EF4-FFF2-40B4-BE49-F238E27FC236}">
                <a16:creationId xmlns:a16="http://schemas.microsoft.com/office/drawing/2014/main" id="{3A7AD302-9215-55F6-9384-ABF6B5277D40}"/>
              </a:ext>
            </a:extLst>
          </p:cNvPr>
          <p:cNvSpPr txBox="1"/>
          <p:nvPr/>
        </p:nvSpPr>
        <p:spPr>
          <a:xfrm>
            <a:off x="838200" y="1601169"/>
            <a:ext cx="5635289" cy="3693319"/>
          </a:xfrm>
          <a:prstGeom prst="rect">
            <a:avLst/>
          </a:prstGeom>
          <a:noFill/>
        </p:spPr>
        <p:txBody>
          <a:bodyPr wrap="square" rtlCol="0">
            <a:spAutoFit/>
          </a:bodyPr>
          <a:lstStyle/>
          <a:p>
            <a:r>
              <a:rPr lang="nl-NL" dirty="0"/>
              <a:t>Bert Wierenga</a:t>
            </a:r>
          </a:p>
          <a:p>
            <a:r>
              <a:rPr lang="nl-NL" sz="1800" dirty="0">
                <a:effectLst/>
                <a:latin typeface="Calibri" panose="020F0502020204030204" pitchFamily="34" charset="0"/>
                <a:ea typeface="Times New Roman" panose="02020603050405020304" pitchFamily="18" charset="0"/>
              </a:rPr>
              <a:t>st</a:t>
            </a:r>
            <a:r>
              <a:rPr lang="nl-NL" dirty="0"/>
              <a:t>affunctionaris Veiligheid en Milieu, </a:t>
            </a:r>
          </a:p>
          <a:p>
            <a:r>
              <a:rPr lang="nl-NL" dirty="0"/>
              <a:t>Team Arbo, Veiligheid en Milieu (AVM)</a:t>
            </a:r>
          </a:p>
          <a:p>
            <a:endParaRPr lang="nl-NL" dirty="0"/>
          </a:p>
          <a:p>
            <a:pPr marL="285750" indent="-285750">
              <a:buFont typeface="Arial" panose="020B0604020202020204" pitchFamily="34" charset="0"/>
              <a:buChar char="•"/>
            </a:pPr>
            <a:r>
              <a:rPr lang="nl-NL" dirty="0"/>
              <a:t>Hoger Veiligheidskundige</a:t>
            </a:r>
          </a:p>
          <a:p>
            <a:pPr marL="285750" indent="-285750">
              <a:buFont typeface="Arial" panose="020B0604020202020204" pitchFamily="34" charset="0"/>
              <a:buChar char="•"/>
            </a:pPr>
            <a:r>
              <a:rPr lang="nl-NL" dirty="0"/>
              <a:t>Arbeidshygiënist</a:t>
            </a:r>
          </a:p>
          <a:p>
            <a:pPr marL="285750" indent="-285750">
              <a:buFont typeface="Arial" panose="020B0604020202020204" pitchFamily="34" charset="0"/>
              <a:buChar char="•"/>
            </a:pPr>
            <a:r>
              <a:rPr lang="nl-NL" dirty="0"/>
              <a:t>veiligheidsadviseur gevaarlijke stoffen</a:t>
            </a:r>
          </a:p>
          <a:p>
            <a:pPr marL="285750" indent="-285750">
              <a:buFont typeface="Arial" panose="020B0604020202020204" pitchFamily="34" charset="0"/>
              <a:buChar char="•"/>
            </a:pPr>
            <a:r>
              <a:rPr lang="nl-NL" dirty="0"/>
              <a:t>preventiemedewerker</a:t>
            </a:r>
          </a:p>
          <a:p>
            <a:pPr marL="285750" indent="-285750">
              <a:buFont typeface="Arial" panose="020B0604020202020204" pitchFamily="34" charset="0"/>
              <a:buChar char="•"/>
            </a:pPr>
            <a:r>
              <a:rPr lang="nl-NL" dirty="0"/>
              <a:t>hoofd BHV</a:t>
            </a:r>
          </a:p>
          <a:p>
            <a:pPr marL="285750" indent="-285750">
              <a:buFont typeface="Arial" panose="020B0604020202020204" pitchFamily="34" charset="0"/>
              <a:buChar char="•"/>
            </a:pPr>
            <a:r>
              <a:rPr lang="nl-NL" dirty="0"/>
              <a:t>crisiscoördinator</a:t>
            </a:r>
          </a:p>
          <a:p>
            <a:pPr marL="285750" indent="-285750">
              <a:buFont typeface="Arial" panose="020B0604020202020204" pitchFamily="34" charset="0"/>
              <a:buChar char="•"/>
            </a:pPr>
            <a:r>
              <a:rPr lang="nl-NL" dirty="0"/>
              <a:t>contactpersoon ziekenhuis voor Politie, Justitie, Brandweer, GHOR, Gemeente en Provincie</a:t>
            </a:r>
          </a:p>
          <a:p>
            <a:endParaRPr lang="nl-NL" dirty="0">
              <a:solidFill>
                <a:schemeClr val="bg1"/>
              </a:solidFill>
            </a:endParaRPr>
          </a:p>
        </p:txBody>
      </p:sp>
      <p:pic>
        <p:nvPicPr>
          <p:cNvPr id="6" name="Afbeelding 5">
            <a:extLst>
              <a:ext uri="{FF2B5EF4-FFF2-40B4-BE49-F238E27FC236}">
                <a16:creationId xmlns:a16="http://schemas.microsoft.com/office/drawing/2014/main" id="{A9C1BAAD-FD12-300E-2A81-111EE4DA7A7A}"/>
              </a:ext>
            </a:extLst>
          </p:cNvPr>
          <p:cNvPicPr>
            <a:picLocks noChangeAspect="1"/>
          </p:cNvPicPr>
          <p:nvPr/>
        </p:nvPicPr>
        <p:blipFill>
          <a:blip r:embed="rId2"/>
          <a:stretch>
            <a:fillRect/>
          </a:stretch>
        </p:blipFill>
        <p:spPr>
          <a:xfrm>
            <a:off x="6321613" y="0"/>
            <a:ext cx="5870387" cy="3084211"/>
          </a:xfrm>
          <a:prstGeom prst="rect">
            <a:avLst/>
          </a:prstGeom>
        </p:spPr>
      </p:pic>
      <p:pic>
        <p:nvPicPr>
          <p:cNvPr id="8" name="Afbeelding 7">
            <a:extLst>
              <a:ext uri="{FF2B5EF4-FFF2-40B4-BE49-F238E27FC236}">
                <a16:creationId xmlns:a16="http://schemas.microsoft.com/office/drawing/2014/main" id="{9D823AAF-C8C1-E874-45E6-B0E3B85D149E}"/>
              </a:ext>
            </a:extLst>
          </p:cNvPr>
          <p:cNvPicPr>
            <a:picLocks noChangeAspect="1"/>
          </p:cNvPicPr>
          <p:nvPr/>
        </p:nvPicPr>
        <p:blipFill>
          <a:blip r:embed="rId3"/>
          <a:stretch>
            <a:fillRect/>
          </a:stretch>
        </p:blipFill>
        <p:spPr>
          <a:xfrm>
            <a:off x="6321613" y="1924050"/>
            <a:ext cx="3619500" cy="4933950"/>
          </a:xfrm>
          <a:prstGeom prst="rect">
            <a:avLst/>
          </a:prstGeom>
        </p:spPr>
      </p:pic>
    </p:spTree>
    <p:extLst>
      <p:ext uri="{BB962C8B-B14F-4D97-AF65-F5344CB8AC3E}">
        <p14:creationId xmlns:p14="http://schemas.microsoft.com/office/powerpoint/2010/main" val="1944956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CDBE23-9882-538A-10D4-18179C1BD3C4}"/>
              </a:ext>
            </a:extLst>
          </p:cNvPr>
          <p:cNvSpPr>
            <a:spLocks noGrp="1"/>
          </p:cNvSpPr>
          <p:nvPr>
            <p:ph type="title"/>
          </p:nvPr>
        </p:nvSpPr>
        <p:spPr>
          <a:xfrm>
            <a:off x="838200" y="136525"/>
            <a:ext cx="10515600" cy="1325563"/>
          </a:xfrm>
        </p:spPr>
        <p:txBody>
          <a:bodyPr/>
          <a:lstStyle/>
          <a:p>
            <a:r>
              <a:rPr lang="nl-NL" dirty="0"/>
              <a:t>Call </a:t>
            </a:r>
            <a:r>
              <a:rPr lang="nl-NL" dirty="0" err="1"/>
              <a:t>to</a:t>
            </a:r>
            <a:r>
              <a:rPr lang="nl-NL" dirty="0"/>
              <a:t> action</a:t>
            </a:r>
          </a:p>
        </p:txBody>
      </p:sp>
      <p:sp>
        <p:nvSpPr>
          <p:cNvPr id="3" name="Tijdelijke aanduiding voor tekst 2">
            <a:extLst>
              <a:ext uri="{FF2B5EF4-FFF2-40B4-BE49-F238E27FC236}">
                <a16:creationId xmlns:a16="http://schemas.microsoft.com/office/drawing/2014/main" id="{724DB732-BC4A-69FF-DBEF-CE11E3AFC08A}"/>
              </a:ext>
            </a:extLst>
          </p:cNvPr>
          <p:cNvSpPr>
            <a:spLocks noGrp="1"/>
          </p:cNvSpPr>
          <p:nvPr>
            <p:ph type="body" sz="quarter" idx="10"/>
          </p:nvPr>
        </p:nvSpPr>
        <p:spPr>
          <a:xfrm>
            <a:off x="838200" y="1462088"/>
            <a:ext cx="10515600" cy="4352400"/>
          </a:xfrm>
        </p:spPr>
        <p:txBody>
          <a:bodyPr>
            <a:normAutofit fontScale="92500" lnSpcReduction="10000"/>
          </a:bodyPr>
          <a:lstStyle/>
          <a:p>
            <a:r>
              <a:rPr lang="nl-NL" dirty="0"/>
              <a:t>maak een Risico Inventarisatie en -Evaluatie voor wateroverlast</a:t>
            </a:r>
            <a:br>
              <a:rPr lang="nl-NL" dirty="0"/>
            </a:br>
            <a:endParaRPr lang="nl-NL" dirty="0"/>
          </a:p>
          <a:p>
            <a:r>
              <a:rPr lang="nl-NL" dirty="0"/>
              <a:t>voer de acties uit die voortvloeien uit de RI&amp;E en uit evaluaties</a:t>
            </a:r>
            <a:br>
              <a:rPr lang="nl-NL" dirty="0"/>
            </a:br>
            <a:endParaRPr lang="nl-NL" dirty="0"/>
          </a:p>
          <a:p>
            <a:r>
              <a:rPr lang="nl-NL" dirty="0"/>
              <a:t>kent ieder zijn taak bij een crisis in het algemeen en bij wateroverlast in het bijzonder? </a:t>
            </a:r>
          </a:p>
          <a:p>
            <a:pPr lvl="1"/>
            <a:r>
              <a:rPr lang="nl-NL" dirty="0"/>
              <a:t>oefenen, ook voor wateroverlast (b.v. technische dienst en schoonmaak)</a:t>
            </a:r>
          </a:p>
          <a:p>
            <a:pPr lvl="1"/>
            <a:r>
              <a:rPr lang="nl-NL" dirty="0"/>
              <a:t>taakkaarten</a:t>
            </a:r>
            <a:br>
              <a:rPr lang="nl-NL" dirty="0"/>
            </a:br>
            <a:endParaRPr lang="nl-NL" dirty="0"/>
          </a:p>
          <a:p>
            <a:r>
              <a:rPr lang="nl-NL" dirty="0"/>
              <a:t>houd rekening met de omgeving, ook daar waar je geen directe invloed op hebt </a:t>
            </a:r>
          </a:p>
        </p:txBody>
      </p:sp>
    </p:spTree>
    <p:extLst>
      <p:ext uri="{BB962C8B-B14F-4D97-AF65-F5344CB8AC3E}">
        <p14:creationId xmlns:p14="http://schemas.microsoft.com/office/powerpoint/2010/main" val="211912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CE8FF-2597-0997-3C6D-F44226956ACB}"/>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6C733D62-01E6-BB73-EC4B-E404BF470FE1}"/>
              </a:ext>
            </a:extLst>
          </p:cNvPr>
          <p:cNvPicPr>
            <a:picLocks noChangeAspect="1"/>
          </p:cNvPicPr>
          <p:nvPr/>
        </p:nvPicPr>
        <p:blipFill>
          <a:blip r:embed="rId2"/>
          <a:stretch>
            <a:fillRect/>
          </a:stretch>
        </p:blipFill>
        <p:spPr>
          <a:xfrm>
            <a:off x="0" y="0"/>
            <a:ext cx="12176341" cy="5350042"/>
          </a:xfrm>
          <a:prstGeom prst="rect">
            <a:avLst/>
          </a:prstGeom>
        </p:spPr>
      </p:pic>
      <p:sp>
        <p:nvSpPr>
          <p:cNvPr id="9" name="Tekstvak 8">
            <a:extLst>
              <a:ext uri="{FF2B5EF4-FFF2-40B4-BE49-F238E27FC236}">
                <a16:creationId xmlns:a16="http://schemas.microsoft.com/office/drawing/2014/main" id="{87157B3A-EFC7-70E1-8D89-DBE74927B7FE}"/>
              </a:ext>
            </a:extLst>
          </p:cNvPr>
          <p:cNvSpPr txBox="1"/>
          <p:nvPr/>
        </p:nvSpPr>
        <p:spPr>
          <a:xfrm>
            <a:off x="250658" y="3780382"/>
            <a:ext cx="6164178" cy="1569660"/>
          </a:xfrm>
          <a:prstGeom prst="rect">
            <a:avLst/>
          </a:prstGeom>
          <a:noFill/>
        </p:spPr>
        <p:txBody>
          <a:bodyPr wrap="square">
            <a:spAutoFit/>
          </a:bodyPr>
          <a:lstStyle/>
          <a:p>
            <a:r>
              <a:rPr lang="nl-NL" dirty="0"/>
              <a:t>. </a:t>
            </a:r>
            <a:r>
              <a:rPr lang="nl-NL" sz="9600" b="1" dirty="0">
                <a:solidFill>
                  <a:schemeClr val="bg1"/>
                </a:solidFill>
              </a:rPr>
              <a:t>Vragen?</a:t>
            </a:r>
          </a:p>
        </p:txBody>
      </p:sp>
    </p:spTree>
    <p:extLst>
      <p:ext uri="{BB962C8B-B14F-4D97-AF65-F5344CB8AC3E}">
        <p14:creationId xmlns:p14="http://schemas.microsoft.com/office/powerpoint/2010/main" val="4124607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C7DA8-A559-487B-6572-CF0EDAB42642}"/>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E38D6A56-74FB-3E4C-6B33-B0B7A8DC6110}"/>
              </a:ext>
            </a:extLst>
          </p:cNvPr>
          <p:cNvSpPr>
            <a:spLocks noGrp="1"/>
          </p:cNvSpPr>
          <p:nvPr>
            <p:ph type="title"/>
          </p:nvPr>
        </p:nvSpPr>
        <p:spPr>
          <a:xfrm>
            <a:off x="474133" y="405384"/>
            <a:ext cx="4216400" cy="1034658"/>
          </a:xfrm>
        </p:spPr>
        <p:txBody>
          <a:bodyPr/>
          <a:lstStyle/>
          <a:p>
            <a:r>
              <a:rPr lang="nl-NL" dirty="0">
                <a:solidFill>
                  <a:srgbClr val="FF0000"/>
                </a:solidFill>
              </a:rPr>
              <a:t>26-08-2010</a:t>
            </a:r>
          </a:p>
        </p:txBody>
      </p:sp>
      <p:sp>
        <p:nvSpPr>
          <p:cNvPr id="9" name="Titel 1">
            <a:extLst>
              <a:ext uri="{FF2B5EF4-FFF2-40B4-BE49-F238E27FC236}">
                <a16:creationId xmlns:a16="http://schemas.microsoft.com/office/drawing/2014/main" id="{0B05FA97-81A5-83AA-AF1B-63F04D41555F}"/>
              </a:ext>
            </a:extLst>
          </p:cNvPr>
          <p:cNvSpPr txBox="1">
            <a:spLocks/>
          </p:cNvSpPr>
          <p:nvPr/>
        </p:nvSpPr>
        <p:spPr>
          <a:xfrm>
            <a:off x="406399" y="1440042"/>
            <a:ext cx="3249264" cy="914801"/>
          </a:xfrm>
        </p:spPr>
        <p:txBody>
          <a:bodyPr/>
          <a:lstStyle>
            <a:lvl1pPr algn="l" defTabSz="914400" rtl="0" eaLnBrk="1" latinLnBrk="0" hangingPunct="1">
              <a:lnSpc>
                <a:spcPct val="90000"/>
              </a:lnSpc>
              <a:spcBef>
                <a:spcPct val="0"/>
              </a:spcBef>
              <a:buNone/>
              <a:defRPr sz="4400" kern="1200">
                <a:solidFill>
                  <a:srgbClr val="055880"/>
                </a:solidFill>
                <a:latin typeface="+mj-lt"/>
                <a:ea typeface="+mj-ea"/>
                <a:cs typeface="+mj-cs"/>
              </a:defRPr>
            </a:lvl1pPr>
          </a:lstStyle>
          <a:p>
            <a:r>
              <a:rPr lang="nl-NL" dirty="0">
                <a:solidFill>
                  <a:srgbClr val="00B0F0"/>
                </a:solidFill>
              </a:rPr>
              <a:t>02-05-2024</a:t>
            </a:r>
          </a:p>
        </p:txBody>
      </p:sp>
      <p:sp>
        <p:nvSpPr>
          <p:cNvPr id="10" name="Titel 1">
            <a:extLst>
              <a:ext uri="{FF2B5EF4-FFF2-40B4-BE49-F238E27FC236}">
                <a16:creationId xmlns:a16="http://schemas.microsoft.com/office/drawing/2014/main" id="{DCAF1BFC-9F57-C1A1-FB43-79B608C328ED}"/>
              </a:ext>
            </a:extLst>
          </p:cNvPr>
          <p:cNvSpPr txBox="1">
            <a:spLocks/>
          </p:cNvSpPr>
          <p:nvPr/>
        </p:nvSpPr>
        <p:spPr>
          <a:xfrm>
            <a:off x="474133" y="2588415"/>
            <a:ext cx="3249264" cy="1034657"/>
          </a:xfrm>
        </p:spPr>
        <p:txBody>
          <a:bodyPr/>
          <a:lstStyle>
            <a:lvl1pPr algn="l" defTabSz="914400" rtl="0" eaLnBrk="1" latinLnBrk="0" hangingPunct="1">
              <a:lnSpc>
                <a:spcPct val="90000"/>
              </a:lnSpc>
              <a:spcBef>
                <a:spcPct val="0"/>
              </a:spcBef>
              <a:buNone/>
              <a:defRPr sz="4400" kern="1200">
                <a:solidFill>
                  <a:srgbClr val="055880"/>
                </a:solidFill>
                <a:latin typeface="+mj-lt"/>
                <a:ea typeface="+mj-ea"/>
                <a:cs typeface="+mj-cs"/>
              </a:defRPr>
            </a:lvl1pPr>
          </a:lstStyle>
          <a:p>
            <a:r>
              <a:rPr lang="nl-NL" dirty="0">
                <a:solidFill>
                  <a:srgbClr val="FF0000"/>
                </a:solidFill>
              </a:rPr>
              <a:t>21-07-2024</a:t>
            </a:r>
          </a:p>
        </p:txBody>
      </p:sp>
      <p:sp>
        <p:nvSpPr>
          <p:cNvPr id="11" name="Titel 1">
            <a:extLst>
              <a:ext uri="{FF2B5EF4-FFF2-40B4-BE49-F238E27FC236}">
                <a16:creationId xmlns:a16="http://schemas.microsoft.com/office/drawing/2014/main" id="{33506C76-095B-DD01-59D1-E02889C806A9}"/>
              </a:ext>
            </a:extLst>
          </p:cNvPr>
          <p:cNvSpPr txBox="1">
            <a:spLocks/>
          </p:cNvSpPr>
          <p:nvPr/>
        </p:nvSpPr>
        <p:spPr>
          <a:xfrm>
            <a:off x="406399" y="3856366"/>
            <a:ext cx="4056502" cy="915079"/>
          </a:xfrm>
        </p:spPr>
        <p:txBody>
          <a:bodyPr/>
          <a:lstStyle>
            <a:lvl1pPr algn="l" defTabSz="914400" rtl="0" eaLnBrk="1" latinLnBrk="0" hangingPunct="1">
              <a:lnSpc>
                <a:spcPct val="90000"/>
              </a:lnSpc>
              <a:spcBef>
                <a:spcPct val="0"/>
              </a:spcBef>
              <a:buNone/>
              <a:defRPr sz="4400" kern="1200">
                <a:solidFill>
                  <a:srgbClr val="055880"/>
                </a:solidFill>
                <a:latin typeface="+mj-lt"/>
                <a:ea typeface="+mj-ea"/>
                <a:cs typeface="+mj-cs"/>
              </a:defRPr>
            </a:lvl1pPr>
          </a:lstStyle>
          <a:p>
            <a:r>
              <a:rPr lang="nl-NL" dirty="0">
                <a:solidFill>
                  <a:srgbClr val="00B0F0"/>
                </a:solidFill>
              </a:rPr>
              <a:t>02-09-2024</a:t>
            </a:r>
          </a:p>
        </p:txBody>
      </p:sp>
      <p:sp>
        <p:nvSpPr>
          <p:cNvPr id="12" name="Tijdelijke aanduiding voor tekst 2">
            <a:extLst>
              <a:ext uri="{FF2B5EF4-FFF2-40B4-BE49-F238E27FC236}">
                <a16:creationId xmlns:a16="http://schemas.microsoft.com/office/drawing/2014/main" id="{D3CE2911-3253-642A-499D-E76A6A950CEA}"/>
              </a:ext>
            </a:extLst>
          </p:cNvPr>
          <p:cNvSpPr>
            <a:spLocks noGrp="1"/>
          </p:cNvSpPr>
          <p:nvPr>
            <p:ph type="body" sz="quarter" idx="10"/>
          </p:nvPr>
        </p:nvSpPr>
        <p:spPr>
          <a:xfrm>
            <a:off x="474133" y="4948228"/>
            <a:ext cx="11997267" cy="352734"/>
          </a:xfrm>
        </p:spPr>
        <p:txBody>
          <a:bodyPr/>
          <a:lstStyle/>
          <a:p>
            <a:pPr marL="0" indent="0">
              <a:buNone/>
            </a:pPr>
            <a:r>
              <a:rPr lang="nl-NL" sz="4000" b="1" dirty="0"/>
              <a:t>4x een bui die 1x per 100 jaar zou voorkomen…….</a:t>
            </a:r>
          </a:p>
        </p:txBody>
      </p:sp>
      <p:pic>
        <p:nvPicPr>
          <p:cNvPr id="6" name="Afbeelding 5">
            <a:extLst>
              <a:ext uri="{FF2B5EF4-FFF2-40B4-BE49-F238E27FC236}">
                <a16:creationId xmlns:a16="http://schemas.microsoft.com/office/drawing/2014/main" id="{72831609-9C3E-B24B-F39F-588115FCCB53}"/>
              </a:ext>
            </a:extLst>
          </p:cNvPr>
          <p:cNvPicPr>
            <a:picLocks noChangeAspect="1"/>
          </p:cNvPicPr>
          <p:nvPr/>
        </p:nvPicPr>
        <p:blipFill>
          <a:blip r:embed="rId2"/>
          <a:stretch>
            <a:fillRect/>
          </a:stretch>
        </p:blipFill>
        <p:spPr>
          <a:xfrm>
            <a:off x="5439453" y="444291"/>
            <a:ext cx="4983014" cy="3730047"/>
          </a:xfrm>
          <a:prstGeom prst="rect">
            <a:avLst/>
          </a:prstGeom>
        </p:spPr>
      </p:pic>
    </p:spTree>
    <p:extLst>
      <p:ext uri="{BB962C8B-B14F-4D97-AF65-F5344CB8AC3E}">
        <p14:creationId xmlns:p14="http://schemas.microsoft.com/office/powerpoint/2010/main" val="1833524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D3C0F-ED0A-90AA-3123-36A0492D645C}"/>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B7F47BB5-A911-74D0-389D-BA94C3D4970C}"/>
              </a:ext>
            </a:extLst>
          </p:cNvPr>
          <p:cNvSpPr>
            <a:spLocks noGrp="1"/>
          </p:cNvSpPr>
          <p:nvPr>
            <p:ph type="title"/>
          </p:nvPr>
        </p:nvSpPr>
        <p:spPr>
          <a:xfrm>
            <a:off x="524933" y="349000"/>
            <a:ext cx="4216400" cy="1325563"/>
          </a:xfrm>
        </p:spPr>
        <p:txBody>
          <a:bodyPr/>
          <a:lstStyle/>
          <a:p>
            <a:r>
              <a:rPr lang="nl-NL" dirty="0">
                <a:solidFill>
                  <a:srgbClr val="FF0000"/>
                </a:solidFill>
              </a:rPr>
              <a:t>26-08-2010</a:t>
            </a:r>
          </a:p>
        </p:txBody>
      </p:sp>
      <p:pic>
        <p:nvPicPr>
          <p:cNvPr id="5" name="Afbeelding 4">
            <a:extLst>
              <a:ext uri="{FF2B5EF4-FFF2-40B4-BE49-F238E27FC236}">
                <a16:creationId xmlns:a16="http://schemas.microsoft.com/office/drawing/2014/main" id="{CFEE462F-7CD8-8760-0ADA-71AC46942F17}"/>
              </a:ext>
            </a:extLst>
          </p:cNvPr>
          <p:cNvPicPr>
            <a:picLocks noChangeAspect="1"/>
          </p:cNvPicPr>
          <p:nvPr/>
        </p:nvPicPr>
        <p:blipFill>
          <a:blip r:embed="rId2"/>
          <a:stretch>
            <a:fillRect/>
          </a:stretch>
        </p:blipFill>
        <p:spPr>
          <a:xfrm>
            <a:off x="5439453" y="444291"/>
            <a:ext cx="4983014" cy="3730047"/>
          </a:xfrm>
          <a:prstGeom prst="rect">
            <a:avLst/>
          </a:prstGeom>
        </p:spPr>
      </p:pic>
      <p:sp>
        <p:nvSpPr>
          <p:cNvPr id="8" name="Tekstvak 7">
            <a:extLst>
              <a:ext uri="{FF2B5EF4-FFF2-40B4-BE49-F238E27FC236}">
                <a16:creationId xmlns:a16="http://schemas.microsoft.com/office/drawing/2014/main" id="{40E06B8B-C596-1832-33CE-36848D25B16F}"/>
              </a:ext>
            </a:extLst>
          </p:cNvPr>
          <p:cNvSpPr txBox="1"/>
          <p:nvPr/>
        </p:nvSpPr>
        <p:spPr>
          <a:xfrm>
            <a:off x="439979" y="4174338"/>
            <a:ext cx="10363488" cy="2174954"/>
          </a:xfrm>
          <a:prstGeom prst="rect">
            <a:avLst/>
          </a:prstGeom>
          <a:noFill/>
        </p:spPr>
        <p:txBody>
          <a:bodyPr wrap="square">
            <a:spAutoFit/>
          </a:bodyPr>
          <a:lstStyle/>
          <a:p>
            <a:pPr algn="l">
              <a:spcBef>
                <a:spcPts val="750"/>
              </a:spcBef>
              <a:spcAft>
                <a:spcPts val="750"/>
              </a:spcAft>
              <a:buNone/>
            </a:pPr>
            <a:r>
              <a:rPr lang="nl-NL" b="0" i="0" u="none" strike="noStrike" dirty="0">
                <a:solidFill>
                  <a:srgbClr val="337AB7"/>
                </a:solidFill>
                <a:effectLst/>
                <a:latin typeface="-apple-system"/>
                <a:hlinkClick r:id="rId3"/>
              </a:rPr>
              <a:t>Nu.nl</a:t>
            </a:r>
            <a:r>
              <a:rPr lang="nl-NL" b="0" i="0" dirty="0">
                <a:solidFill>
                  <a:srgbClr val="333333"/>
                </a:solidFill>
                <a:effectLst/>
                <a:latin typeface="-apple-system"/>
              </a:rPr>
              <a:t> over 2010</a:t>
            </a:r>
          </a:p>
          <a:p>
            <a:pPr algn="l">
              <a:spcAft>
                <a:spcPts val="750"/>
              </a:spcAft>
            </a:pPr>
            <a:r>
              <a:rPr lang="nl-NL" b="0" i="0" dirty="0">
                <a:solidFill>
                  <a:srgbClr val="333333"/>
                </a:solidFill>
                <a:effectLst/>
                <a:latin typeface="-apple-system"/>
              </a:rPr>
              <a:t>Op 26 augustus 2010 wordt dat opeens voor iedereen overduidelijk. Die donderdag valt er in korte tijd 150 millimeter regen, terwijl de grond al verzadigd is door eerdere buien. De parkeerplaats loopt onder en het water stroomt op verschillende plekken het ziekenhuis in. Crisiscoördinator Bert Wierenga staat tot zijn knieën in het water. </a:t>
            </a:r>
          </a:p>
          <a:p>
            <a:pPr algn="l">
              <a:spcAft>
                <a:spcPts val="750"/>
              </a:spcAft>
            </a:pPr>
            <a:r>
              <a:rPr lang="nl-NL" sz="3200" b="0" i="0" dirty="0">
                <a:solidFill>
                  <a:srgbClr val="333333"/>
                </a:solidFill>
                <a:effectLst/>
                <a:latin typeface="-apple-system"/>
              </a:rPr>
              <a:t>“Toen dacht ik: had ik maar droge schoenen meegenomen.”</a:t>
            </a:r>
          </a:p>
        </p:txBody>
      </p:sp>
    </p:spTree>
    <p:extLst>
      <p:ext uri="{BB962C8B-B14F-4D97-AF65-F5344CB8AC3E}">
        <p14:creationId xmlns:p14="http://schemas.microsoft.com/office/powerpoint/2010/main" val="1300197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8DB26301-92E4-2EC2-23EB-E0725B9D794D}"/>
              </a:ext>
            </a:extLst>
          </p:cNvPr>
          <p:cNvSpPr>
            <a:spLocks noGrp="1"/>
          </p:cNvSpPr>
          <p:nvPr>
            <p:ph type="title"/>
          </p:nvPr>
        </p:nvSpPr>
        <p:spPr>
          <a:xfrm>
            <a:off x="524933" y="349000"/>
            <a:ext cx="4216400" cy="1325563"/>
          </a:xfrm>
        </p:spPr>
        <p:txBody>
          <a:bodyPr/>
          <a:lstStyle/>
          <a:p>
            <a:r>
              <a:rPr lang="nl-NL" dirty="0">
                <a:solidFill>
                  <a:srgbClr val="FF0000"/>
                </a:solidFill>
              </a:rPr>
              <a:t>26-08-2010</a:t>
            </a:r>
          </a:p>
        </p:txBody>
      </p:sp>
      <p:pic>
        <p:nvPicPr>
          <p:cNvPr id="3" name="Afbeelding 2">
            <a:extLst>
              <a:ext uri="{FF2B5EF4-FFF2-40B4-BE49-F238E27FC236}">
                <a16:creationId xmlns:a16="http://schemas.microsoft.com/office/drawing/2014/main" id="{5A55BCFA-F79B-683A-1CC2-F162052D8AE9}"/>
              </a:ext>
            </a:extLst>
          </p:cNvPr>
          <p:cNvPicPr>
            <a:picLocks noChangeAspect="1"/>
          </p:cNvPicPr>
          <p:nvPr/>
        </p:nvPicPr>
        <p:blipFill>
          <a:blip r:embed="rId2"/>
          <a:stretch>
            <a:fillRect/>
          </a:stretch>
        </p:blipFill>
        <p:spPr>
          <a:xfrm>
            <a:off x="618067" y="1354876"/>
            <a:ext cx="4358829" cy="5154124"/>
          </a:xfrm>
          <a:prstGeom prst="rect">
            <a:avLst/>
          </a:prstGeom>
        </p:spPr>
      </p:pic>
      <p:pic>
        <p:nvPicPr>
          <p:cNvPr id="13" name="Afbeelding 12">
            <a:extLst>
              <a:ext uri="{FF2B5EF4-FFF2-40B4-BE49-F238E27FC236}">
                <a16:creationId xmlns:a16="http://schemas.microsoft.com/office/drawing/2014/main" id="{FF682D9F-AB4F-B603-90EB-AFCB8557DCA1}"/>
              </a:ext>
            </a:extLst>
          </p:cNvPr>
          <p:cNvPicPr>
            <a:picLocks noChangeAspect="1"/>
          </p:cNvPicPr>
          <p:nvPr/>
        </p:nvPicPr>
        <p:blipFill>
          <a:blip r:embed="rId3"/>
          <a:stretch>
            <a:fillRect/>
          </a:stretch>
        </p:blipFill>
        <p:spPr>
          <a:xfrm>
            <a:off x="5070030" y="609600"/>
            <a:ext cx="6791770" cy="4861257"/>
          </a:xfrm>
          <a:prstGeom prst="rect">
            <a:avLst/>
          </a:prstGeom>
        </p:spPr>
      </p:pic>
    </p:spTree>
    <p:extLst>
      <p:ext uri="{BB962C8B-B14F-4D97-AF65-F5344CB8AC3E}">
        <p14:creationId xmlns:p14="http://schemas.microsoft.com/office/powerpoint/2010/main" val="917658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E0CD1-6942-BB5D-8D10-7D032A7126DF}"/>
            </a:ext>
          </a:extLst>
        </p:cNvPr>
        <p:cNvGrpSpPr/>
        <p:nvPr/>
      </p:nvGrpSpPr>
      <p:grpSpPr>
        <a:xfrm>
          <a:off x="0" y="0"/>
          <a:ext cx="0" cy="0"/>
          <a:chOff x="0" y="0"/>
          <a:chExt cx="0" cy="0"/>
        </a:xfrm>
      </p:grpSpPr>
      <p:pic>
        <p:nvPicPr>
          <p:cNvPr id="3" name="Afbeelding 2" descr="Wateroverlast SEH">
            <a:extLst>
              <a:ext uri="{FF2B5EF4-FFF2-40B4-BE49-F238E27FC236}">
                <a16:creationId xmlns:a16="http://schemas.microsoft.com/office/drawing/2014/main" id="{521FF1A3-98A3-D88E-4AF5-A17D4CB3F9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9795" y="1485900"/>
            <a:ext cx="3022600" cy="5372100"/>
          </a:xfrm>
          <a:prstGeom prst="rect">
            <a:avLst/>
          </a:prstGeom>
          <a:noFill/>
          <a:ln>
            <a:noFill/>
          </a:ln>
        </p:spPr>
      </p:pic>
      <p:sp>
        <p:nvSpPr>
          <p:cNvPr id="4" name="Titel 1">
            <a:extLst>
              <a:ext uri="{FF2B5EF4-FFF2-40B4-BE49-F238E27FC236}">
                <a16:creationId xmlns:a16="http://schemas.microsoft.com/office/drawing/2014/main" id="{7C2F1DB9-3FF4-401A-56DB-99084EC68687}"/>
              </a:ext>
            </a:extLst>
          </p:cNvPr>
          <p:cNvSpPr>
            <a:spLocks noGrp="1"/>
          </p:cNvSpPr>
          <p:nvPr>
            <p:ph type="title"/>
          </p:nvPr>
        </p:nvSpPr>
        <p:spPr>
          <a:xfrm>
            <a:off x="838198" y="365125"/>
            <a:ext cx="10494817" cy="1325563"/>
          </a:xfrm>
        </p:spPr>
        <p:txBody>
          <a:bodyPr/>
          <a:lstStyle/>
          <a:p>
            <a:r>
              <a:rPr lang="nl-NL" dirty="0"/>
              <a:t>21-7-2024</a:t>
            </a:r>
          </a:p>
        </p:txBody>
      </p:sp>
      <p:pic>
        <p:nvPicPr>
          <p:cNvPr id="7" name="Afbeelding 6">
            <a:extLst>
              <a:ext uri="{FF2B5EF4-FFF2-40B4-BE49-F238E27FC236}">
                <a16:creationId xmlns:a16="http://schemas.microsoft.com/office/drawing/2014/main" id="{546467D5-DA17-0CD8-8087-9D409FC4C74D}"/>
              </a:ext>
            </a:extLst>
          </p:cNvPr>
          <p:cNvPicPr>
            <a:picLocks noChangeAspect="1"/>
          </p:cNvPicPr>
          <p:nvPr/>
        </p:nvPicPr>
        <p:blipFill>
          <a:blip r:embed="rId3"/>
          <a:stretch>
            <a:fillRect/>
          </a:stretch>
        </p:blipFill>
        <p:spPr>
          <a:xfrm>
            <a:off x="3860798" y="1485900"/>
            <a:ext cx="7816381" cy="4098758"/>
          </a:xfrm>
          <a:prstGeom prst="rect">
            <a:avLst/>
          </a:prstGeom>
        </p:spPr>
      </p:pic>
      <p:pic>
        <p:nvPicPr>
          <p:cNvPr id="36" name="Afbeelding 35">
            <a:extLst>
              <a:ext uri="{FF2B5EF4-FFF2-40B4-BE49-F238E27FC236}">
                <a16:creationId xmlns:a16="http://schemas.microsoft.com/office/drawing/2014/main" id="{FD990965-8F18-F173-DD2D-82D9A3F75BC8}"/>
              </a:ext>
            </a:extLst>
          </p:cNvPr>
          <p:cNvPicPr>
            <a:picLocks noChangeAspect="1"/>
          </p:cNvPicPr>
          <p:nvPr/>
        </p:nvPicPr>
        <p:blipFill>
          <a:blip r:embed="rId4"/>
          <a:stretch>
            <a:fillRect/>
          </a:stretch>
        </p:blipFill>
        <p:spPr>
          <a:xfrm rot="395144">
            <a:off x="6771068" y="4554061"/>
            <a:ext cx="2776031" cy="2121748"/>
          </a:xfrm>
          <a:prstGeom prst="rect">
            <a:avLst/>
          </a:prstGeom>
        </p:spPr>
      </p:pic>
    </p:spTree>
    <p:extLst>
      <p:ext uri="{BB962C8B-B14F-4D97-AF65-F5344CB8AC3E}">
        <p14:creationId xmlns:p14="http://schemas.microsoft.com/office/powerpoint/2010/main" val="406680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3F7E6-CDBC-85A0-1D3E-BDCB55DDF2D3}"/>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50DE3392-9AB1-0779-2388-6CED41C3D84B}"/>
              </a:ext>
            </a:extLst>
          </p:cNvPr>
          <p:cNvSpPr>
            <a:spLocks noGrp="1"/>
          </p:cNvSpPr>
          <p:nvPr>
            <p:ph type="title"/>
          </p:nvPr>
        </p:nvSpPr>
        <p:spPr>
          <a:xfrm>
            <a:off x="838198" y="365125"/>
            <a:ext cx="10494817" cy="1325563"/>
          </a:xfrm>
        </p:spPr>
        <p:txBody>
          <a:bodyPr/>
          <a:lstStyle/>
          <a:p>
            <a:r>
              <a:rPr lang="nl-NL" dirty="0"/>
              <a:t>2-9-2024</a:t>
            </a:r>
          </a:p>
        </p:txBody>
      </p:sp>
      <p:pic>
        <p:nvPicPr>
          <p:cNvPr id="12" name="Afbeelding 11">
            <a:extLst>
              <a:ext uri="{FF2B5EF4-FFF2-40B4-BE49-F238E27FC236}">
                <a16:creationId xmlns:a16="http://schemas.microsoft.com/office/drawing/2014/main" id="{D9CE3837-9DA1-B490-DF9C-78B37BF7DA21}"/>
              </a:ext>
            </a:extLst>
          </p:cNvPr>
          <p:cNvPicPr>
            <a:picLocks noChangeAspect="1"/>
          </p:cNvPicPr>
          <p:nvPr/>
        </p:nvPicPr>
        <p:blipFill>
          <a:blip r:embed="rId2"/>
          <a:stretch>
            <a:fillRect/>
          </a:stretch>
        </p:blipFill>
        <p:spPr>
          <a:xfrm>
            <a:off x="5964431" y="180763"/>
            <a:ext cx="3528872" cy="5952987"/>
          </a:xfrm>
          <a:prstGeom prst="rect">
            <a:avLst/>
          </a:prstGeom>
        </p:spPr>
      </p:pic>
      <p:pic>
        <p:nvPicPr>
          <p:cNvPr id="16" name="Afbeelding 15">
            <a:extLst>
              <a:ext uri="{FF2B5EF4-FFF2-40B4-BE49-F238E27FC236}">
                <a16:creationId xmlns:a16="http://schemas.microsoft.com/office/drawing/2014/main" id="{A83724BD-9C41-57BC-02C7-813CDC8EF548}"/>
              </a:ext>
            </a:extLst>
          </p:cNvPr>
          <p:cNvPicPr>
            <a:picLocks noChangeAspect="1"/>
          </p:cNvPicPr>
          <p:nvPr/>
        </p:nvPicPr>
        <p:blipFill>
          <a:blip r:embed="rId3"/>
          <a:stretch>
            <a:fillRect/>
          </a:stretch>
        </p:blipFill>
        <p:spPr>
          <a:xfrm rot="567148">
            <a:off x="8315527" y="881249"/>
            <a:ext cx="3470644" cy="1123359"/>
          </a:xfrm>
          <a:prstGeom prst="rect">
            <a:avLst/>
          </a:prstGeom>
        </p:spPr>
      </p:pic>
      <p:pic>
        <p:nvPicPr>
          <p:cNvPr id="33" name="Afbeelding 32">
            <a:extLst>
              <a:ext uri="{FF2B5EF4-FFF2-40B4-BE49-F238E27FC236}">
                <a16:creationId xmlns:a16="http://schemas.microsoft.com/office/drawing/2014/main" id="{6F01733D-F720-260B-7569-88FE14B79F05}"/>
              </a:ext>
            </a:extLst>
          </p:cNvPr>
          <p:cNvPicPr>
            <a:picLocks noChangeAspect="1"/>
          </p:cNvPicPr>
          <p:nvPr/>
        </p:nvPicPr>
        <p:blipFill>
          <a:blip r:embed="rId4"/>
          <a:stretch>
            <a:fillRect/>
          </a:stretch>
        </p:blipFill>
        <p:spPr>
          <a:xfrm>
            <a:off x="96471" y="987133"/>
            <a:ext cx="4616115" cy="2777961"/>
          </a:xfrm>
          <a:prstGeom prst="rect">
            <a:avLst/>
          </a:prstGeom>
        </p:spPr>
      </p:pic>
      <p:pic>
        <p:nvPicPr>
          <p:cNvPr id="34" name="Afbeelding 33">
            <a:extLst>
              <a:ext uri="{FF2B5EF4-FFF2-40B4-BE49-F238E27FC236}">
                <a16:creationId xmlns:a16="http://schemas.microsoft.com/office/drawing/2014/main" id="{9BF35106-723D-B6A3-D6AD-2EC5FD2C9904}"/>
              </a:ext>
            </a:extLst>
          </p:cNvPr>
          <p:cNvPicPr>
            <a:picLocks noChangeAspect="1"/>
          </p:cNvPicPr>
          <p:nvPr/>
        </p:nvPicPr>
        <p:blipFill>
          <a:blip r:embed="rId5"/>
          <a:stretch>
            <a:fillRect/>
          </a:stretch>
        </p:blipFill>
        <p:spPr>
          <a:xfrm rot="20970286">
            <a:off x="2117157" y="1166767"/>
            <a:ext cx="3635535" cy="1168948"/>
          </a:xfrm>
          <a:prstGeom prst="rect">
            <a:avLst/>
          </a:prstGeom>
        </p:spPr>
      </p:pic>
      <p:pic>
        <p:nvPicPr>
          <p:cNvPr id="42" name="Afbeelding 41">
            <a:extLst>
              <a:ext uri="{FF2B5EF4-FFF2-40B4-BE49-F238E27FC236}">
                <a16:creationId xmlns:a16="http://schemas.microsoft.com/office/drawing/2014/main" id="{6F2DA086-E9C4-FE42-1D78-654ECED49E89}"/>
              </a:ext>
            </a:extLst>
          </p:cNvPr>
          <p:cNvPicPr>
            <a:picLocks noChangeAspect="1"/>
          </p:cNvPicPr>
          <p:nvPr/>
        </p:nvPicPr>
        <p:blipFill>
          <a:blip r:embed="rId6"/>
          <a:stretch>
            <a:fillRect/>
          </a:stretch>
        </p:blipFill>
        <p:spPr>
          <a:xfrm rot="542193">
            <a:off x="8916865" y="2684208"/>
            <a:ext cx="2965488" cy="2783928"/>
          </a:xfrm>
          <a:prstGeom prst="rect">
            <a:avLst/>
          </a:prstGeom>
        </p:spPr>
      </p:pic>
      <p:pic>
        <p:nvPicPr>
          <p:cNvPr id="44" name="Afbeelding 43">
            <a:extLst>
              <a:ext uri="{FF2B5EF4-FFF2-40B4-BE49-F238E27FC236}">
                <a16:creationId xmlns:a16="http://schemas.microsoft.com/office/drawing/2014/main" id="{B26883D1-4578-0321-BF69-75AA0E2221AD}"/>
              </a:ext>
            </a:extLst>
          </p:cNvPr>
          <p:cNvPicPr>
            <a:picLocks noChangeAspect="1"/>
          </p:cNvPicPr>
          <p:nvPr/>
        </p:nvPicPr>
        <p:blipFill>
          <a:blip r:embed="rId7"/>
          <a:stretch>
            <a:fillRect/>
          </a:stretch>
        </p:blipFill>
        <p:spPr>
          <a:xfrm>
            <a:off x="152452" y="3843867"/>
            <a:ext cx="4825503" cy="2938608"/>
          </a:xfrm>
          <a:prstGeom prst="rect">
            <a:avLst/>
          </a:prstGeom>
        </p:spPr>
      </p:pic>
      <p:pic>
        <p:nvPicPr>
          <p:cNvPr id="45" name="Afbeelding 44">
            <a:extLst>
              <a:ext uri="{FF2B5EF4-FFF2-40B4-BE49-F238E27FC236}">
                <a16:creationId xmlns:a16="http://schemas.microsoft.com/office/drawing/2014/main" id="{1402FC40-6E1B-9F07-DD64-4C0F1A192169}"/>
              </a:ext>
            </a:extLst>
          </p:cNvPr>
          <p:cNvPicPr>
            <a:picLocks noChangeAspect="1"/>
          </p:cNvPicPr>
          <p:nvPr/>
        </p:nvPicPr>
        <p:blipFill>
          <a:blip r:embed="rId8"/>
          <a:stretch>
            <a:fillRect/>
          </a:stretch>
        </p:blipFill>
        <p:spPr>
          <a:xfrm rot="486929">
            <a:off x="3286600" y="3675804"/>
            <a:ext cx="2431268" cy="2658775"/>
          </a:xfrm>
          <a:prstGeom prst="rect">
            <a:avLst/>
          </a:prstGeom>
        </p:spPr>
      </p:pic>
    </p:spTree>
    <p:extLst>
      <p:ext uri="{BB962C8B-B14F-4D97-AF65-F5344CB8AC3E}">
        <p14:creationId xmlns:p14="http://schemas.microsoft.com/office/powerpoint/2010/main" val="2431962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D8CCC-E3A7-7EB9-804D-60A0D8A43DC2}"/>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F62AD13F-027E-C1BE-5B0A-8E15A82B275D}"/>
              </a:ext>
            </a:extLst>
          </p:cNvPr>
          <p:cNvSpPr>
            <a:spLocks noGrp="1"/>
          </p:cNvSpPr>
          <p:nvPr>
            <p:ph type="title"/>
          </p:nvPr>
        </p:nvSpPr>
        <p:spPr>
          <a:xfrm>
            <a:off x="838198" y="365125"/>
            <a:ext cx="10494817" cy="1325563"/>
          </a:xfrm>
        </p:spPr>
        <p:txBody>
          <a:bodyPr/>
          <a:lstStyle/>
          <a:p>
            <a:r>
              <a:rPr lang="nl-NL" dirty="0"/>
              <a:t>2-9-2024</a:t>
            </a:r>
          </a:p>
        </p:txBody>
      </p:sp>
      <p:pic>
        <p:nvPicPr>
          <p:cNvPr id="15" name="Afbeelding 14">
            <a:extLst>
              <a:ext uri="{FF2B5EF4-FFF2-40B4-BE49-F238E27FC236}">
                <a16:creationId xmlns:a16="http://schemas.microsoft.com/office/drawing/2014/main" id="{06BD7D97-76CF-2CDB-5198-841849C48A5A}"/>
              </a:ext>
            </a:extLst>
          </p:cNvPr>
          <p:cNvPicPr>
            <a:picLocks noChangeAspect="1"/>
          </p:cNvPicPr>
          <p:nvPr/>
        </p:nvPicPr>
        <p:blipFill>
          <a:blip r:embed="rId2"/>
          <a:stretch>
            <a:fillRect/>
          </a:stretch>
        </p:blipFill>
        <p:spPr>
          <a:xfrm rot="21048030">
            <a:off x="610130" y="882775"/>
            <a:ext cx="6914871" cy="5457574"/>
          </a:xfrm>
          <a:prstGeom prst="rect">
            <a:avLst/>
          </a:prstGeom>
        </p:spPr>
      </p:pic>
      <p:pic>
        <p:nvPicPr>
          <p:cNvPr id="17" name="Afbeelding 16">
            <a:extLst>
              <a:ext uri="{FF2B5EF4-FFF2-40B4-BE49-F238E27FC236}">
                <a16:creationId xmlns:a16="http://schemas.microsoft.com/office/drawing/2014/main" id="{7940C704-25D0-9B3A-910A-1E1BDD658118}"/>
              </a:ext>
            </a:extLst>
          </p:cNvPr>
          <p:cNvPicPr>
            <a:picLocks noChangeAspect="1"/>
          </p:cNvPicPr>
          <p:nvPr/>
        </p:nvPicPr>
        <p:blipFill>
          <a:blip r:embed="rId3"/>
          <a:stretch>
            <a:fillRect/>
          </a:stretch>
        </p:blipFill>
        <p:spPr>
          <a:xfrm>
            <a:off x="7272973" y="0"/>
            <a:ext cx="4605438" cy="5858934"/>
          </a:xfrm>
          <a:prstGeom prst="rect">
            <a:avLst/>
          </a:prstGeom>
        </p:spPr>
      </p:pic>
      <p:pic>
        <p:nvPicPr>
          <p:cNvPr id="20" name="Afbeelding 19">
            <a:extLst>
              <a:ext uri="{FF2B5EF4-FFF2-40B4-BE49-F238E27FC236}">
                <a16:creationId xmlns:a16="http://schemas.microsoft.com/office/drawing/2014/main" id="{598D46DF-DB2D-992E-2227-6626D0021F67}"/>
              </a:ext>
            </a:extLst>
          </p:cNvPr>
          <p:cNvPicPr>
            <a:picLocks noChangeAspect="1"/>
          </p:cNvPicPr>
          <p:nvPr/>
        </p:nvPicPr>
        <p:blipFill>
          <a:blip r:embed="rId4"/>
          <a:stretch>
            <a:fillRect/>
          </a:stretch>
        </p:blipFill>
        <p:spPr>
          <a:xfrm>
            <a:off x="4742920" y="3505200"/>
            <a:ext cx="5838825" cy="3352800"/>
          </a:xfrm>
          <a:prstGeom prst="rect">
            <a:avLst/>
          </a:prstGeom>
        </p:spPr>
      </p:pic>
    </p:spTree>
    <p:extLst>
      <p:ext uri="{BB962C8B-B14F-4D97-AF65-F5344CB8AC3E}">
        <p14:creationId xmlns:p14="http://schemas.microsoft.com/office/powerpoint/2010/main" val="2011003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17C19-E70C-35AE-133F-741C12D64FF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F12DE0C-DA10-DEF5-23A3-8C680A01E255}"/>
              </a:ext>
            </a:extLst>
          </p:cNvPr>
          <p:cNvSpPr>
            <a:spLocks noGrp="1"/>
          </p:cNvSpPr>
          <p:nvPr>
            <p:ph type="title"/>
          </p:nvPr>
        </p:nvSpPr>
        <p:spPr/>
        <p:txBody>
          <a:bodyPr/>
          <a:lstStyle/>
          <a:p>
            <a:r>
              <a:rPr lang="nl-NL" dirty="0"/>
              <a:t>na de overlast…..</a:t>
            </a:r>
            <a:br>
              <a:rPr lang="nl-NL" dirty="0"/>
            </a:br>
            <a:r>
              <a:rPr lang="nl-NL" dirty="0" err="1"/>
              <a:t>lessons</a:t>
            </a:r>
            <a:r>
              <a:rPr lang="nl-NL" dirty="0"/>
              <a:t> </a:t>
            </a:r>
            <a:r>
              <a:rPr lang="nl-NL" dirty="0" err="1"/>
              <a:t>learned</a:t>
            </a:r>
            <a:r>
              <a:rPr lang="nl-NL" dirty="0"/>
              <a:t> </a:t>
            </a:r>
          </a:p>
        </p:txBody>
      </p:sp>
      <p:sp>
        <p:nvSpPr>
          <p:cNvPr id="3" name="Tijdelijke aanduiding voor tekst 2">
            <a:extLst>
              <a:ext uri="{FF2B5EF4-FFF2-40B4-BE49-F238E27FC236}">
                <a16:creationId xmlns:a16="http://schemas.microsoft.com/office/drawing/2014/main" id="{3C80E831-C853-C034-8FCE-A7455184391D}"/>
              </a:ext>
            </a:extLst>
          </p:cNvPr>
          <p:cNvSpPr>
            <a:spLocks noGrp="1"/>
          </p:cNvSpPr>
          <p:nvPr>
            <p:ph type="body" sz="quarter" idx="10"/>
          </p:nvPr>
        </p:nvSpPr>
        <p:spPr>
          <a:xfrm>
            <a:off x="693087" y="3049337"/>
            <a:ext cx="10639928" cy="3146927"/>
          </a:xfrm>
        </p:spPr>
        <p:txBody>
          <a:bodyPr/>
          <a:lstStyle/>
          <a:p>
            <a:r>
              <a:rPr lang="nl-NL" dirty="0"/>
              <a:t>herstelwerkzaamheden</a:t>
            </a:r>
            <a:br>
              <a:rPr lang="nl-NL" dirty="0"/>
            </a:br>
            <a:endParaRPr lang="nl-NL" dirty="0"/>
          </a:p>
          <a:p>
            <a:r>
              <a:rPr lang="nl-NL" dirty="0"/>
              <a:t>evaluatie: 26-08-2010 / 2-5-2025 / 21-7-2024 / 2-9-2024</a:t>
            </a:r>
          </a:p>
          <a:p>
            <a:pPr lvl="1"/>
            <a:r>
              <a:rPr lang="nl-NL" dirty="0">
                <a:solidFill>
                  <a:schemeClr val="tx1"/>
                </a:solidFill>
              </a:rPr>
              <a:t>welke maatregelen hebben we genomen na aug 2010 en mei 2024?</a:t>
            </a:r>
          </a:p>
          <a:p>
            <a:pPr lvl="1"/>
            <a:r>
              <a:rPr lang="nl-NL" dirty="0">
                <a:solidFill>
                  <a:schemeClr val="tx1"/>
                </a:solidFill>
              </a:rPr>
              <a:t>wat heeft geholpen?</a:t>
            </a:r>
          </a:p>
          <a:p>
            <a:pPr lvl="1"/>
            <a:r>
              <a:rPr lang="nl-NL" dirty="0">
                <a:solidFill>
                  <a:schemeClr val="tx1"/>
                </a:solidFill>
              </a:rPr>
              <a:t>wat kan beter?</a:t>
            </a:r>
          </a:p>
          <a:p>
            <a:pPr lvl="1"/>
            <a:r>
              <a:rPr lang="nl-NL" dirty="0">
                <a:solidFill>
                  <a:schemeClr val="tx1"/>
                </a:solidFill>
              </a:rPr>
              <a:t>welke voorzorgsmaatregelen moeten we extra nemen?</a:t>
            </a:r>
          </a:p>
          <a:p>
            <a:pPr lvl="1"/>
            <a:r>
              <a:rPr lang="nl-NL" dirty="0">
                <a:solidFill>
                  <a:schemeClr val="tx1"/>
                </a:solidFill>
              </a:rPr>
              <a:t>wie moeten we daar bij betrekken?</a:t>
            </a:r>
          </a:p>
        </p:txBody>
      </p:sp>
      <p:pic>
        <p:nvPicPr>
          <p:cNvPr id="4" name="Afbeelding 3">
            <a:extLst>
              <a:ext uri="{FF2B5EF4-FFF2-40B4-BE49-F238E27FC236}">
                <a16:creationId xmlns:a16="http://schemas.microsoft.com/office/drawing/2014/main" id="{7E04D602-2FC9-CF22-ACE3-31391781D1C0}"/>
              </a:ext>
            </a:extLst>
          </p:cNvPr>
          <p:cNvPicPr>
            <a:picLocks noChangeAspect="1"/>
          </p:cNvPicPr>
          <p:nvPr/>
        </p:nvPicPr>
        <p:blipFill>
          <a:blip r:embed="rId2"/>
          <a:stretch>
            <a:fillRect/>
          </a:stretch>
        </p:blipFill>
        <p:spPr>
          <a:xfrm>
            <a:off x="6544733" y="0"/>
            <a:ext cx="5647267" cy="3548474"/>
          </a:xfrm>
          <a:prstGeom prst="rect">
            <a:avLst/>
          </a:prstGeom>
        </p:spPr>
      </p:pic>
    </p:spTree>
    <p:extLst>
      <p:ext uri="{BB962C8B-B14F-4D97-AF65-F5344CB8AC3E}">
        <p14:creationId xmlns:p14="http://schemas.microsoft.com/office/powerpoint/2010/main" val="3221191328"/>
      </p:ext>
    </p:extLst>
  </p:cSld>
  <p:clrMapOvr>
    <a:masterClrMapping/>
  </p:clrMapOvr>
</p:sld>
</file>

<file path=ppt/theme/theme1.xml><?xml version="1.0" encoding="utf-8"?>
<a:theme xmlns:a="http://schemas.openxmlformats.org/drawingml/2006/main" name="Presentatie sjabloon SZ 3 aug 2022 v8">
  <a:themeElements>
    <a:clrScheme name="Huisstijl SZ">
      <a:dk1>
        <a:sysClr val="windowText" lastClr="000000"/>
      </a:dk1>
      <a:lt1>
        <a:sysClr val="window" lastClr="FFFFFF"/>
      </a:lt1>
      <a:dk2>
        <a:srgbClr val="44546A"/>
      </a:dk2>
      <a:lt2>
        <a:srgbClr val="E7E6E6"/>
      </a:lt2>
      <a:accent1>
        <a:srgbClr val="0F597F"/>
      </a:accent1>
      <a:accent2>
        <a:srgbClr val="009FE3"/>
      </a:accent2>
      <a:accent3>
        <a:srgbClr val="65A812"/>
      </a:accent3>
      <a:accent4>
        <a:srgbClr val="D60B52"/>
      </a:accent4>
      <a:accent5>
        <a:srgbClr val="6A7C85"/>
      </a:accent5>
      <a:accent6>
        <a:srgbClr val="CAD3D9"/>
      </a:accent6>
      <a:hlink>
        <a:srgbClr val="0F597F"/>
      </a:hlink>
      <a:folHlink>
        <a:srgbClr val="009FE3"/>
      </a:folHlink>
    </a:clrScheme>
    <a:fontScheme name="Roboto-sz-template">
      <a:majorFont>
        <a:latin typeface="Roboto"/>
        <a:ea typeface=""/>
        <a:cs typeface=""/>
      </a:majorFont>
      <a:minorFont>
        <a:latin typeface="Roboto"/>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 sjabloon SZ 3 aug 2022 v8" id="{456777B7-3A5B-48CE-83FF-9D648B477450}" vid="{E263C09A-FBC5-45D7-A180-ECE2B3D421F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6F0BDE7351A54DA368899C259F9DCC" ma:contentTypeVersion="13" ma:contentTypeDescription="Een nieuw document maken." ma:contentTypeScope="" ma:versionID="e65d591e765453007d4df9dd26e5156d">
  <xsd:schema xmlns:xsd="http://www.w3.org/2001/XMLSchema" xmlns:xs="http://www.w3.org/2001/XMLSchema" xmlns:p="http://schemas.microsoft.com/office/2006/metadata/properties" xmlns:ns2="bc3597b8-b342-4356-a7ca-3952cb61b357" xmlns:ns3="4e68d258-56be-412d-8c4f-a22c46b0fb76" targetNamespace="http://schemas.microsoft.com/office/2006/metadata/properties" ma:root="true" ma:fieldsID="b4331ca4e3e39fa177702853dbd14bce" ns2:_="" ns3:_="">
    <xsd:import namespace="bc3597b8-b342-4356-a7ca-3952cb61b357"/>
    <xsd:import namespace="4e68d258-56be-412d-8c4f-a22c46b0fb7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3597b8-b342-4356-a7ca-3952cb61b3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Afbeeldingtags" ma:readOnly="false" ma:fieldId="{5cf76f15-5ced-4ddc-b409-7134ff3c332f}" ma:taxonomyMulti="true" ma:sspId="0fc8db55-cbe4-40b9-9066-25636e1b1c7b"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e68d258-56be-412d-8c4f-a22c46b0fb76" elementFormDefault="qualified">
    <xsd:import namespace="http://schemas.microsoft.com/office/2006/documentManagement/types"/>
    <xsd:import namespace="http://schemas.microsoft.com/office/infopath/2007/PartnerControls"/>
    <xsd:element name="SharedWithUsers" ma:index="1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Gedeeld met details" ma:internalName="SharedWithDetails" ma:readOnly="true">
      <xsd:simpleType>
        <xsd:restriction base="dms:Note">
          <xsd:maxLength value="255"/>
        </xsd:restriction>
      </xsd:simpleType>
    </xsd:element>
    <xsd:element name="TaxCatchAll" ma:index="16" nillable="true" ma:displayName="Taxonomy Catch All Column" ma:hidden="true" ma:list="{de4a1054-f38a-44ed-98cc-3c246e35511e}" ma:internalName="TaxCatchAll" ma:showField="CatchAllData" ma:web="4e68d258-56be-412d-8c4f-a22c46b0fb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c3597b8-b342-4356-a7ca-3952cb61b357">
      <Terms xmlns="http://schemas.microsoft.com/office/infopath/2007/PartnerControls"/>
    </lcf76f155ced4ddcb4097134ff3c332f>
    <TaxCatchAll xmlns="4e68d258-56be-412d-8c4f-a22c46b0fb76" xsi:nil="true"/>
  </documentManagement>
</p:properties>
</file>

<file path=customXml/itemProps1.xml><?xml version="1.0" encoding="utf-8"?>
<ds:datastoreItem xmlns:ds="http://schemas.openxmlformats.org/officeDocument/2006/customXml" ds:itemID="{2BBFD689-5114-4446-B562-BF4B8076E63C}"/>
</file>

<file path=customXml/itemProps2.xml><?xml version="1.0" encoding="utf-8"?>
<ds:datastoreItem xmlns:ds="http://schemas.openxmlformats.org/officeDocument/2006/customXml" ds:itemID="{367BD3E6-B34C-47E4-A438-0906484748EB}"/>
</file>

<file path=customXml/itemProps3.xml><?xml version="1.0" encoding="utf-8"?>
<ds:datastoreItem xmlns:ds="http://schemas.openxmlformats.org/officeDocument/2006/customXml" ds:itemID="{D4C24CD1-F8BB-4669-BE19-84D7EC59CB1F}"/>
</file>

<file path=docProps/app.xml><?xml version="1.0" encoding="utf-8"?>
<Properties xmlns="http://schemas.openxmlformats.org/officeDocument/2006/extended-properties" xmlns:vt="http://schemas.openxmlformats.org/officeDocument/2006/docPropsVTypes">
  <Template>Slingeland sjabloon 2022</Template>
  <TotalTime>1451</TotalTime>
  <Words>638</Words>
  <Application>Microsoft Office PowerPoint</Application>
  <PresentationFormat>Breedbeeld</PresentationFormat>
  <Paragraphs>97</Paragraphs>
  <Slides>21</Slides>
  <Notes>0</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21</vt:i4>
      </vt:variant>
    </vt:vector>
  </HeadingPairs>
  <TitlesOfParts>
    <vt:vector size="29" baseType="lpstr">
      <vt:lpstr>-apple-system</vt:lpstr>
      <vt:lpstr>Arial</vt:lpstr>
      <vt:lpstr>Calibri</vt:lpstr>
      <vt:lpstr>Courier New</vt:lpstr>
      <vt:lpstr>Montserrat</vt:lpstr>
      <vt:lpstr>OpenSans</vt:lpstr>
      <vt:lpstr>Roboto</vt:lpstr>
      <vt:lpstr>Presentatie sjabloon SZ 3 aug 2022 v8</vt:lpstr>
      <vt:lpstr>wateroverlast na hevige regenval Slingeland Ziekenhuis  </vt:lpstr>
      <vt:lpstr>even voorstellen….</vt:lpstr>
      <vt:lpstr>26-08-2010</vt:lpstr>
      <vt:lpstr>26-08-2010</vt:lpstr>
      <vt:lpstr>26-08-2010</vt:lpstr>
      <vt:lpstr>21-7-2024</vt:lpstr>
      <vt:lpstr>2-9-2024</vt:lpstr>
      <vt:lpstr>2-9-2024</vt:lpstr>
      <vt:lpstr>na de overlast….. lessons learned </vt:lpstr>
      <vt:lpstr>PowerPoint-presentatie</vt:lpstr>
      <vt:lpstr>crisisplan</vt:lpstr>
      <vt:lpstr>bestuurlijk perspectief</vt:lpstr>
      <vt:lpstr>ons klimaat verandert</vt:lpstr>
      <vt:lpstr>volgens de klimaateffect-atlas: </vt:lpstr>
      <vt:lpstr>volgens onderzoek van het Waterschap Rijn en IJssel: </vt:lpstr>
      <vt:lpstr>Investigo: onderzoek naar wateroverlast ziekenhuizen</vt:lpstr>
      <vt:lpstr>PowerPoint-presentatie</vt:lpstr>
      <vt:lpstr>PowerPoint-presentatie</vt:lpstr>
      <vt:lpstr>de bouwlocatie: 13-05-2025</vt:lpstr>
      <vt:lpstr>Call to action</vt:lpstr>
      <vt:lpstr>PowerPoint-presentatie</vt:lpstr>
    </vt:vector>
  </TitlesOfParts>
  <Company>Slingeland Ziekenhuis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m951630</dc:creator>
  <cp:lastModifiedBy>Wierenga, Bert</cp:lastModifiedBy>
  <cp:revision>69</cp:revision>
  <dcterms:created xsi:type="dcterms:W3CDTF">2022-08-12T06:15:56Z</dcterms:created>
  <dcterms:modified xsi:type="dcterms:W3CDTF">2025-05-13T14:54:55Z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0x0101001F6F0BDE7351A54DA368899C259F9DCC</vt:lpwstr>
  </property>
</Properties>
</file>